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56" r:id="rId5"/>
    <p:sldId id="260" r:id="rId6"/>
    <p:sldId id="275" r:id="rId7"/>
    <p:sldId id="269" r:id="rId8"/>
    <p:sldId id="270" r:id="rId9"/>
    <p:sldId id="261" r:id="rId10"/>
    <p:sldId id="278" r:id="rId11"/>
    <p:sldId id="277" r:id="rId12"/>
    <p:sldId id="273" r:id="rId13"/>
    <p:sldId id="271" r:id="rId14"/>
    <p:sldId id="279" r:id="rId15"/>
    <p:sldId id="280" r:id="rId16"/>
    <p:sldId id="281" r:id="rId17"/>
    <p:sldId id="282" r:id="rId18"/>
    <p:sldId id="285" r:id="rId19"/>
    <p:sldId id="284"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9" r:id="rId33"/>
    <p:sldId id="298" r:id="rId34"/>
    <p:sldId id="283" r:id="rId35"/>
    <p:sldId id="276" r:id="rId3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 userDrawn="1">
          <p15:clr>
            <a:srgbClr val="A4A3A4"/>
          </p15:clr>
        </p15:guide>
        <p15:guide id="2" pos="19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C5E9"/>
    <a:srgbClr val="83898F"/>
    <a:srgbClr val="043657"/>
    <a:srgbClr val="B0F1FA"/>
    <a:srgbClr val="03F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3B7ED5-E82B-3AF8-39E7-F4291538B17D}" v="3" dt="2025-09-23T18:23:33.0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91808" autoAdjust="0"/>
  </p:normalViewPr>
  <p:slideViewPr>
    <p:cSldViewPr snapToGrid="0">
      <p:cViewPr varScale="1">
        <p:scale>
          <a:sx n="95" d="100"/>
          <a:sy n="95" d="100"/>
        </p:scale>
        <p:origin x="341" y="298"/>
      </p:cViewPr>
      <p:guideLst>
        <p:guide orient="horz" pos="408"/>
        <p:guide pos="1968"/>
      </p:guideLst>
    </p:cSldViewPr>
  </p:slideViewPr>
  <p:notesTextViewPr>
    <p:cViewPr>
      <p:scale>
        <a:sx n="1" d="1"/>
        <a:sy n="1" d="1"/>
      </p:scale>
      <p:origin x="0" y="0"/>
    </p:cViewPr>
  </p:notesTextViewPr>
  <p:notesViewPr>
    <p:cSldViewPr snapToGrid="0">
      <p:cViewPr varScale="1">
        <p:scale>
          <a:sx n="83" d="100"/>
          <a:sy n="83" d="100"/>
        </p:scale>
        <p:origin x="3883"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788B249-D0F6-F749-AFF5-944B9C337B71}" type="datetimeFigureOut">
              <a:rPr lang="en-US" smtClean="0"/>
              <a:t>2/21/2026</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6164DD8-7D56-FB40-9BE2-9A3B292A41F3}" type="slidenum">
              <a:rPr lang="en-US" smtClean="0"/>
              <a:t>‹#›</a:t>
            </a:fld>
            <a:endParaRPr lang="en-US" dirty="0"/>
          </a:p>
        </p:txBody>
      </p:sp>
    </p:spTree>
    <p:extLst>
      <p:ext uri="{BB962C8B-B14F-4D97-AF65-F5344CB8AC3E}">
        <p14:creationId xmlns:p14="http://schemas.microsoft.com/office/powerpoint/2010/main" val="3565297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longitudinal problems are driven by threshold-and-lag behavior, but continuous high-dimensional signals are strongly correlated and make sparse selection unstable. I show that </a:t>
            </a:r>
            <a:r>
              <a:rPr lang="en-US" b="1" dirty="0"/>
              <a:t>critical-range binarization/rectification</a:t>
            </a:r>
            <a:r>
              <a:rPr lang="en-US" dirty="0"/>
              <a:t> improves recoverability and interpretability for L1 models in a variety of settings and applications, then I show that I can compress the resulting sparse models in many cases into </a:t>
            </a:r>
            <a:r>
              <a:rPr lang="en-US" b="1" dirty="0"/>
              <a:t>compact rule lists</a:t>
            </a:r>
            <a:r>
              <a:rPr lang="en-US" dirty="0"/>
              <a:t> with an </a:t>
            </a:r>
            <a:r>
              <a:rPr lang="en-US" b="1" dirty="0"/>
              <a:t>anytime</a:t>
            </a:r>
            <a:r>
              <a:rPr lang="en-US" dirty="0"/>
              <a:t> procedure, finally delivering the full workflow as a reproducible python package (</a:t>
            </a:r>
            <a:r>
              <a:rPr lang="en-US" b="1" dirty="0"/>
              <a:t>CUTLASS</a:t>
            </a:r>
            <a:r>
              <a:rPr lang="en-US" dirty="0"/>
              <a:t>).</a:t>
            </a:r>
          </a:p>
          <a:p>
            <a:endParaRPr lang="en-US" dirty="0"/>
          </a:p>
        </p:txBody>
      </p:sp>
      <p:sp>
        <p:nvSpPr>
          <p:cNvPr id="4" name="Slide Number Placeholder 3"/>
          <p:cNvSpPr>
            <a:spLocks noGrp="1"/>
          </p:cNvSpPr>
          <p:nvPr>
            <p:ph type="sldNum" sz="quarter" idx="5"/>
          </p:nvPr>
        </p:nvSpPr>
        <p:spPr/>
        <p:txBody>
          <a:bodyPr/>
          <a:lstStyle/>
          <a:p>
            <a:fld id="{56164DD8-7D56-FB40-9BE2-9A3B292A41F3}" type="slidenum">
              <a:rPr lang="en-US" smtClean="0"/>
              <a:t>1</a:t>
            </a:fld>
            <a:endParaRPr lang="en-US"/>
          </a:p>
        </p:txBody>
      </p:sp>
    </p:spTree>
    <p:extLst>
      <p:ext uri="{BB962C8B-B14F-4D97-AF65-F5344CB8AC3E}">
        <p14:creationId xmlns:p14="http://schemas.microsoft.com/office/powerpoint/2010/main" val="3906212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238AB-1BAF-B218-BD54-A1F4DB44A5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2B038-F4A1-E8A8-262A-816C06E075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8CDCEE-F80D-EFEA-0A1D-18FC88B4A5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1DE6E3-C1BA-CD63-DBD0-8FE3B448E2B0}"/>
              </a:ext>
            </a:extLst>
          </p:cNvPr>
          <p:cNvSpPr>
            <a:spLocks noGrp="1"/>
          </p:cNvSpPr>
          <p:nvPr>
            <p:ph type="sldNum" sz="quarter" idx="5"/>
          </p:nvPr>
        </p:nvSpPr>
        <p:spPr/>
        <p:txBody>
          <a:bodyPr/>
          <a:lstStyle/>
          <a:p>
            <a:fld id="{56164DD8-7D56-FB40-9BE2-9A3B292A41F3}" type="slidenum">
              <a:rPr lang="en-US" smtClean="0"/>
              <a:t>11</a:t>
            </a:fld>
            <a:endParaRPr lang="en-US"/>
          </a:p>
        </p:txBody>
      </p:sp>
    </p:spTree>
    <p:extLst>
      <p:ext uri="{BB962C8B-B14F-4D97-AF65-F5344CB8AC3E}">
        <p14:creationId xmlns:p14="http://schemas.microsoft.com/office/powerpoint/2010/main" val="2655211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34389-253E-C288-C542-F0486C133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1AD8C-FCD5-58AC-C912-18DE1D92F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FA9D3-AF29-1794-7859-109051CC28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7BABF1-DEB7-5ED7-D3F5-FA983A7E41D9}"/>
              </a:ext>
            </a:extLst>
          </p:cNvPr>
          <p:cNvSpPr>
            <a:spLocks noGrp="1"/>
          </p:cNvSpPr>
          <p:nvPr>
            <p:ph type="sldNum" sz="quarter" idx="5"/>
          </p:nvPr>
        </p:nvSpPr>
        <p:spPr/>
        <p:txBody>
          <a:bodyPr/>
          <a:lstStyle/>
          <a:p>
            <a:fld id="{56164DD8-7D56-FB40-9BE2-9A3B292A41F3}" type="slidenum">
              <a:rPr lang="en-US" smtClean="0"/>
              <a:t>12</a:t>
            </a:fld>
            <a:endParaRPr lang="en-US"/>
          </a:p>
        </p:txBody>
      </p:sp>
    </p:spTree>
    <p:extLst>
      <p:ext uri="{BB962C8B-B14F-4D97-AF65-F5344CB8AC3E}">
        <p14:creationId xmlns:p14="http://schemas.microsoft.com/office/powerpoint/2010/main" val="311619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AC726-D77A-FDBD-0F23-75FF89E8F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5A92F-77DA-122E-C4BF-29DDD762B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11EC5-4727-5764-70D5-6927957373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9AFF71-C241-8065-78DD-E9E77033C4B0}"/>
              </a:ext>
            </a:extLst>
          </p:cNvPr>
          <p:cNvSpPr>
            <a:spLocks noGrp="1"/>
          </p:cNvSpPr>
          <p:nvPr>
            <p:ph type="sldNum" sz="quarter" idx="5"/>
          </p:nvPr>
        </p:nvSpPr>
        <p:spPr/>
        <p:txBody>
          <a:bodyPr/>
          <a:lstStyle/>
          <a:p>
            <a:fld id="{56164DD8-7D56-FB40-9BE2-9A3B292A41F3}" type="slidenum">
              <a:rPr lang="en-US" smtClean="0"/>
              <a:t>13</a:t>
            </a:fld>
            <a:endParaRPr lang="en-US"/>
          </a:p>
        </p:txBody>
      </p:sp>
    </p:spTree>
    <p:extLst>
      <p:ext uri="{BB962C8B-B14F-4D97-AF65-F5344CB8AC3E}">
        <p14:creationId xmlns:p14="http://schemas.microsoft.com/office/powerpoint/2010/main" val="392906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167A9-ADB3-B0BC-6D87-65700702C3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7085E9-6ACB-370B-5869-31B7DAB5F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BEBD0A-FFEA-3D53-EF90-F958DA0EED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0E99A9-3B35-5E51-0998-F927F6CD35E0}"/>
              </a:ext>
            </a:extLst>
          </p:cNvPr>
          <p:cNvSpPr>
            <a:spLocks noGrp="1"/>
          </p:cNvSpPr>
          <p:nvPr>
            <p:ph type="sldNum" sz="quarter" idx="5"/>
          </p:nvPr>
        </p:nvSpPr>
        <p:spPr/>
        <p:txBody>
          <a:bodyPr/>
          <a:lstStyle/>
          <a:p>
            <a:fld id="{56164DD8-7D56-FB40-9BE2-9A3B292A41F3}" type="slidenum">
              <a:rPr lang="en-US" smtClean="0"/>
              <a:t>14</a:t>
            </a:fld>
            <a:endParaRPr lang="en-US" dirty="0"/>
          </a:p>
        </p:txBody>
      </p:sp>
    </p:spTree>
    <p:extLst>
      <p:ext uri="{BB962C8B-B14F-4D97-AF65-F5344CB8AC3E}">
        <p14:creationId xmlns:p14="http://schemas.microsoft.com/office/powerpoint/2010/main" val="3858117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40611-C958-3531-29CA-B71CF0DA41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017FD-A811-5ACD-E7C4-474F6A433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2D2CD-86F3-4ED9-36B1-003C867E78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699B65-1C4E-B465-B0A3-9B361143092E}"/>
              </a:ext>
            </a:extLst>
          </p:cNvPr>
          <p:cNvSpPr>
            <a:spLocks noGrp="1"/>
          </p:cNvSpPr>
          <p:nvPr>
            <p:ph type="sldNum" sz="quarter" idx="5"/>
          </p:nvPr>
        </p:nvSpPr>
        <p:spPr/>
        <p:txBody>
          <a:bodyPr/>
          <a:lstStyle/>
          <a:p>
            <a:fld id="{56164DD8-7D56-FB40-9BE2-9A3B292A41F3}" type="slidenum">
              <a:rPr lang="en-US" smtClean="0"/>
              <a:t>15</a:t>
            </a:fld>
            <a:endParaRPr lang="en-US" dirty="0"/>
          </a:p>
        </p:txBody>
      </p:sp>
    </p:spTree>
    <p:extLst>
      <p:ext uri="{BB962C8B-B14F-4D97-AF65-F5344CB8AC3E}">
        <p14:creationId xmlns:p14="http://schemas.microsoft.com/office/powerpoint/2010/main" val="1657448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40EBB-B049-B56B-67F0-9DCF883CB4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6565F-E1DE-6F2B-8C9D-05D494815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0E03F2-DD01-9B0E-5CAD-12CFF374CD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AB619B-181E-E178-F2CC-4EA7FEDE1DDB}"/>
              </a:ext>
            </a:extLst>
          </p:cNvPr>
          <p:cNvSpPr>
            <a:spLocks noGrp="1"/>
          </p:cNvSpPr>
          <p:nvPr>
            <p:ph type="sldNum" sz="quarter" idx="5"/>
          </p:nvPr>
        </p:nvSpPr>
        <p:spPr/>
        <p:txBody>
          <a:bodyPr/>
          <a:lstStyle/>
          <a:p>
            <a:fld id="{56164DD8-7D56-FB40-9BE2-9A3B292A41F3}" type="slidenum">
              <a:rPr lang="en-US" smtClean="0"/>
              <a:t>16</a:t>
            </a:fld>
            <a:endParaRPr lang="en-US" dirty="0"/>
          </a:p>
        </p:txBody>
      </p:sp>
    </p:spTree>
    <p:extLst>
      <p:ext uri="{BB962C8B-B14F-4D97-AF65-F5344CB8AC3E}">
        <p14:creationId xmlns:p14="http://schemas.microsoft.com/office/powerpoint/2010/main" val="3930592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D5E71-815B-DBB0-1943-ABE6B4DFF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ED49C-B3ED-08D7-F0E1-D5FAFAEC0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50022-2DEF-475C-2A81-E905CB87D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EBA367-2C98-4402-A322-2A130BEF3AEF}"/>
              </a:ext>
            </a:extLst>
          </p:cNvPr>
          <p:cNvSpPr>
            <a:spLocks noGrp="1"/>
          </p:cNvSpPr>
          <p:nvPr>
            <p:ph type="sldNum" sz="quarter" idx="5"/>
          </p:nvPr>
        </p:nvSpPr>
        <p:spPr/>
        <p:txBody>
          <a:bodyPr/>
          <a:lstStyle/>
          <a:p>
            <a:fld id="{56164DD8-7D56-FB40-9BE2-9A3B292A41F3}" type="slidenum">
              <a:rPr lang="en-US" smtClean="0"/>
              <a:t>17</a:t>
            </a:fld>
            <a:endParaRPr lang="en-US" dirty="0"/>
          </a:p>
        </p:txBody>
      </p:sp>
    </p:spTree>
    <p:extLst>
      <p:ext uri="{BB962C8B-B14F-4D97-AF65-F5344CB8AC3E}">
        <p14:creationId xmlns:p14="http://schemas.microsoft.com/office/powerpoint/2010/main" val="3565629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F8B11-D485-4302-9C7D-8C6AD8919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16787B-9D5A-9BC6-586A-E804C1A91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115B1-8B22-4190-9600-4C3A4E1218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02BCEA-8092-B911-DFD9-F732E046BF06}"/>
              </a:ext>
            </a:extLst>
          </p:cNvPr>
          <p:cNvSpPr>
            <a:spLocks noGrp="1"/>
          </p:cNvSpPr>
          <p:nvPr>
            <p:ph type="sldNum" sz="quarter" idx="5"/>
          </p:nvPr>
        </p:nvSpPr>
        <p:spPr/>
        <p:txBody>
          <a:bodyPr/>
          <a:lstStyle/>
          <a:p>
            <a:fld id="{56164DD8-7D56-FB40-9BE2-9A3B292A41F3}" type="slidenum">
              <a:rPr lang="en-US" smtClean="0"/>
              <a:t>18</a:t>
            </a:fld>
            <a:endParaRPr lang="en-US"/>
          </a:p>
        </p:txBody>
      </p:sp>
    </p:spTree>
    <p:extLst>
      <p:ext uri="{BB962C8B-B14F-4D97-AF65-F5344CB8AC3E}">
        <p14:creationId xmlns:p14="http://schemas.microsoft.com/office/powerpoint/2010/main" val="458544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3DF43-661D-D405-0EE4-6EEC39C74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CE30E-7A4B-1519-2C61-208427D337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09471-9654-E72D-6735-0DDD6320CA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258614-845C-4CD7-6DD5-23805985BC4D}"/>
              </a:ext>
            </a:extLst>
          </p:cNvPr>
          <p:cNvSpPr>
            <a:spLocks noGrp="1"/>
          </p:cNvSpPr>
          <p:nvPr>
            <p:ph type="sldNum" sz="quarter" idx="5"/>
          </p:nvPr>
        </p:nvSpPr>
        <p:spPr/>
        <p:txBody>
          <a:bodyPr/>
          <a:lstStyle/>
          <a:p>
            <a:fld id="{56164DD8-7D56-FB40-9BE2-9A3B292A41F3}" type="slidenum">
              <a:rPr lang="en-US" smtClean="0"/>
              <a:t>19</a:t>
            </a:fld>
            <a:endParaRPr lang="en-US" dirty="0"/>
          </a:p>
        </p:txBody>
      </p:sp>
    </p:spTree>
    <p:extLst>
      <p:ext uri="{BB962C8B-B14F-4D97-AF65-F5344CB8AC3E}">
        <p14:creationId xmlns:p14="http://schemas.microsoft.com/office/powerpoint/2010/main" val="2234145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E3265-E930-33F0-E287-EE9D2D63B8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B26EB7-A928-BDF2-89FF-F786066F73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098F4-16CC-092C-A2C7-A2359662A746}"/>
              </a:ext>
            </a:extLst>
          </p:cNvPr>
          <p:cNvSpPr>
            <a:spLocks noGrp="1"/>
          </p:cNvSpPr>
          <p:nvPr>
            <p:ph type="body" idx="1"/>
          </p:nvPr>
        </p:nvSpPr>
        <p:spPr/>
        <p:txBody>
          <a:bodyPr/>
          <a:lstStyle/>
          <a:p>
            <a:r>
              <a:rPr lang="en-US" dirty="0"/>
              <a:t>In the Gaussian/elliptical case, the correlation structure induced by sign-binarization is exactly Kendall’s tau.  Thus, sign-binarization (as presented) is effectively converting linear dependence </a:t>
            </a:r>
            <a:r>
              <a:rPr lang="en-US" b="0" dirty="0"/>
              <a:t>into monotone / ordinal dependence</a:t>
            </a:r>
            <a:r>
              <a:rPr lang="en-US" dirty="0"/>
              <a:t>.  This also might imply less sensitivity to outliers or heavy tails, making the solutions more robust. However, we have not studied these aspects, yet.</a:t>
            </a:r>
          </a:p>
        </p:txBody>
      </p:sp>
      <p:sp>
        <p:nvSpPr>
          <p:cNvPr id="4" name="Slide Number Placeholder 3">
            <a:extLst>
              <a:ext uri="{FF2B5EF4-FFF2-40B4-BE49-F238E27FC236}">
                <a16:creationId xmlns:a16="http://schemas.microsoft.com/office/drawing/2014/main" id="{6CE3392F-C821-0043-4BB3-98D7D6AA56A1}"/>
              </a:ext>
            </a:extLst>
          </p:cNvPr>
          <p:cNvSpPr>
            <a:spLocks noGrp="1"/>
          </p:cNvSpPr>
          <p:nvPr>
            <p:ph type="sldNum" sz="quarter" idx="5"/>
          </p:nvPr>
        </p:nvSpPr>
        <p:spPr/>
        <p:txBody>
          <a:bodyPr/>
          <a:lstStyle/>
          <a:p>
            <a:fld id="{56164DD8-7D56-FB40-9BE2-9A3B292A41F3}" type="slidenum">
              <a:rPr lang="en-US" smtClean="0"/>
              <a:t>20</a:t>
            </a:fld>
            <a:endParaRPr lang="en-US" dirty="0"/>
          </a:p>
        </p:txBody>
      </p:sp>
    </p:spTree>
    <p:extLst>
      <p:ext uri="{BB962C8B-B14F-4D97-AF65-F5344CB8AC3E}">
        <p14:creationId xmlns:p14="http://schemas.microsoft.com/office/powerpoint/2010/main" val="270438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64DD8-7D56-FB40-9BE2-9A3B292A41F3}" type="slidenum">
              <a:rPr lang="en-US" smtClean="0"/>
              <a:t>2</a:t>
            </a:fld>
            <a:endParaRPr lang="en-US"/>
          </a:p>
        </p:txBody>
      </p:sp>
    </p:spTree>
    <p:extLst>
      <p:ext uri="{BB962C8B-B14F-4D97-AF65-F5344CB8AC3E}">
        <p14:creationId xmlns:p14="http://schemas.microsoft.com/office/powerpoint/2010/main" val="995765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4C2D3-7FA4-0BEA-2ED6-CC66260BD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458CA-2A5E-1A92-91DE-1053E323F82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0BA3257C-2093-5012-295A-BA86FCC07A23}"/>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14:m>
                  <m:oMath xmlns:m="http://schemas.openxmlformats.org/officeDocument/2006/math">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𝜌</m:t>
                        </m:r>
                      </m:e>
                    </m:acc>
                  </m:oMath>
                </a14:m>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14:m>
                  <m:oMath xmlns:m="http://schemas.openxmlformats.org/officeDocument/2006/math">
                    <m:sSup>
                      <m:sSupPr>
                        <m:ctrlPr>
                          <a:rPr lang="ar-AE" sz="1200" i="1" kern="1200">
                            <a:solidFill>
                              <a:schemeClr val="tx1"/>
                            </a:solidFill>
                            <a:latin typeface="Cambria Math" panose="02040503050406030204" pitchFamily="18" charset="0"/>
                            <a:ea typeface="+mn-ea"/>
                            <a:cs typeface="+mn-cs"/>
                          </a:rPr>
                        </m:ctrlPr>
                      </m:sSupPr>
                      <m:e>
                        <m:r>
                          <a:rPr lang="ar-AE" sz="1200" i="1" kern="1200">
                            <a:solidFill>
                              <a:schemeClr val="tx1"/>
                            </a:solidFill>
                            <a:latin typeface="Cambria Math" panose="02040503050406030204" pitchFamily="18" charset="0"/>
                            <a:ea typeface="+mn-ea"/>
                            <a:cs typeface="+mn-cs"/>
                          </a:rPr>
                          <m:t>𝐺</m:t>
                        </m:r>
                      </m:e>
                      <m:sup>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p>
                    </m:sSup>
                  </m:oMath>
                </a14:m>
                <a:r>
                  <a:rPr lang="en-US" dirty="0"/>
                  <a:t>under </a:t>
                </a:r>
                <a:r>
                  <a:rPr lang="en-US" dirty="0" err="1"/>
                  <a:t>equicorrelation</a:t>
                </a:r>
                <a:r>
                  <a:rPr lang="en-US" dirty="0"/>
                  <a:t>.</a:t>
                </a:r>
              </a:p>
            </p:txBody>
          </p:sp>
        </mc:Choice>
        <mc:Fallback xmlns="">
          <p:sp>
            <p:nvSpPr>
              <p:cNvPr id="3" name="Notes Placeholder 2">
                <a:extLst>
                  <a:ext uri="{FF2B5EF4-FFF2-40B4-BE49-F238E27FC236}">
                    <a16:creationId xmlns:a16="http://schemas.microsoft.com/office/drawing/2014/main" id="{0BA3257C-2093-5012-295A-BA86FCC07A23}"/>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r>
                  <a:rPr lang="ar-AE" sz="1200" i="0" kern="1200">
                    <a:solidFill>
                      <a:schemeClr val="tx1"/>
                    </a:solidFill>
                    <a:latin typeface="+mn-lt"/>
                    <a:ea typeface="+mn-ea"/>
                    <a:cs typeface="+mn-cs"/>
                  </a:rPr>
                  <a:t>𝜌 ̃</a:t>
                </a:r>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r>
                  <a:rPr lang="ar-AE" sz="1200" i="0" kern="1200">
                    <a:solidFill>
                      <a:schemeClr val="tx1"/>
                    </a:solidFill>
                    <a:latin typeface="+mn-lt"/>
                    <a:ea typeface="+mn-ea"/>
                    <a:cs typeface="+mn-cs"/>
                  </a:rPr>
                  <a:t>𝐺^(−1)</a:t>
                </a:r>
                <a:r>
                  <a:rPr lang="en-US" dirty="0"/>
                  <a:t>under </a:t>
                </a:r>
                <a:r>
                  <a:rPr lang="en-US" dirty="0" err="1"/>
                  <a:t>equicorrelation</a:t>
                </a:r>
                <a:r>
                  <a:rPr lang="en-US" dirty="0"/>
                  <a:t>.</a:t>
                </a:r>
              </a:p>
            </p:txBody>
          </p:sp>
        </mc:Fallback>
      </mc:AlternateContent>
      <p:sp>
        <p:nvSpPr>
          <p:cNvPr id="4" name="Slide Number Placeholder 3">
            <a:extLst>
              <a:ext uri="{FF2B5EF4-FFF2-40B4-BE49-F238E27FC236}">
                <a16:creationId xmlns:a16="http://schemas.microsoft.com/office/drawing/2014/main" id="{F921E2C8-DB00-1F93-8E48-93B0E848AE27}"/>
              </a:ext>
            </a:extLst>
          </p:cNvPr>
          <p:cNvSpPr>
            <a:spLocks noGrp="1"/>
          </p:cNvSpPr>
          <p:nvPr>
            <p:ph type="sldNum" sz="quarter" idx="5"/>
          </p:nvPr>
        </p:nvSpPr>
        <p:spPr/>
        <p:txBody>
          <a:bodyPr/>
          <a:lstStyle/>
          <a:p>
            <a:fld id="{56164DD8-7D56-FB40-9BE2-9A3B292A41F3}" type="slidenum">
              <a:rPr lang="en-US" smtClean="0"/>
              <a:t>21</a:t>
            </a:fld>
            <a:endParaRPr lang="en-US" dirty="0"/>
          </a:p>
        </p:txBody>
      </p:sp>
    </p:spTree>
    <p:extLst>
      <p:ext uri="{BB962C8B-B14F-4D97-AF65-F5344CB8AC3E}">
        <p14:creationId xmlns:p14="http://schemas.microsoft.com/office/powerpoint/2010/main" val="1608674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271E0-59B4-C089-BEC0-41F022AE85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E816C-6E26-48DD-9883-13F968A2AA3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CCCFE6B-2946-9C4B-454C-F86659C5EB0E}"/>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14:m>
                  <m:oMath xmlns:m="http://schemas.openxmlformats.org/officeDocument/2006/math">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𝜌</m:t>
                        </m:r>
                      </m:e>
                    </m:acc>
                  </m:oMath>
                </a14:m>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14:m>
                  <m:oMath xmlns:m="http://schemas.openxmlformats.org/officeDocument/2006/math">
                    <m:sSup>
                      <m:sSupPr>
                        <m:ctrlPr>
                          <a:rPr lang="ar-AE" sz="1200" i="1" kern="1200">
                            <a:solidFill>
                              <a:schemeClr val="tx1"/>
                            </a:solidFill>
                            <a:latin typeface="Cambria Math" panose="02040503050406030204" pitchFamily="18" charset="0"/>
                            <a:ea typeface="+mn-ea"/>
                            <a:cs typeface="+mn-cs"/>
                          </a:rPr>
                        </m:ctrlPr>
                      </m:sSupPr>
                      <m:e>
                        <m:r>
                          <a:rPr lang="ar-AE" sz="1200" i="1" kern="1200">
                            <a:solidFill>
                              <a:schemeClr val="tx1"/>
                            </a:solidFill>
                            <a:latin typeface="Cambria Math" panose="02040503050406030204" pitchFamily="18" charset="0"/>
                            <a:ea typeface="+mn-ea"/>
                            <a:cs typeface="+mn-cs"/>
                          </a:rPr>
                          <m:t>𝐺</m:t>
                        </m:r>
                      </m:e>
                      <m:sup>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p>
                    </m:sSup>
                  </m:oMath>
                </a14:m>
                <a:r>
                  <a:rPr lang="en-US" dirty="0"/>
                  <a:t>under </a:t>
                </a:r>
                <a:r>
                  <a:rPr lang="en-US" dirty="0" err="1"/>
                  <a:t>equicorrelation</a:t>
                </a:r>
                <a:r>
                  <a:rPr lang="en-US" dirty="0"/>
                  <a:t>.</a:t>
                </a:r>
              </a:p>
            </p:txBody>
          </p:sp>
        </mc:Choice>
        <mc:Fallback xmlns="">
          <p:sp>
            <p:nvSpPr>
              <p:cNvPr id="3" name="Notes Placeholder 2">
                <a:extLst>
                  <a:ext uri="{FF2B5EF4-FFF2-40B4-BE49-F238E27FC236}">
                    <a16:creationId xmlns:a16="http://schemas.microsoft.com/office/drawing/2014/main" id="{6CCCFE6B-2946-9C4B-454C-F86659C5EB0E}"/>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r>
                  <a:rPr lang="ar-AE" sz="1200" i="0" kern="1200">
                    <a:solidFill>
                      <a:schemeClr val="tx1"/>
                    </a:solidFill>
                    <a:latin typeface="+mn-lt"/>
                    <a:ea typeface="+mn-ea"/>
                    <a:cs typeface="+mn-cs"/>
                  </a:rPr>
                  <a:t>𝜌 ̃</a:t>
                </a:r>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r>
                  <a:rPr lang="ar-AE" sz="1200" i="0" kern="1200">
                    <a:solidFill>
                      <a:schemeClr val="tx1"/>
                    </a:solidFill>
                    <a:latin typeface="+mn-lt"/>
                    <a:ea typeface="+mn-ea"/>
                    <a:cs typeface="+mn-cs"/>
                  </a:rPr>
                  <a:t>𝐺^(−1)</a:t>
                </a:r>
                <a:r>
                  <a:rPr lang="en-US" dirty="0"/>
                  <a:t>under </a:t>
                </a:r>
                <a:r>
                  <a:rPr lang="en-US" dirty="0" err="1"/>
                  <a:t>equicorrelation</a:t>
                </a:r>
                <a:r>
                  <a:rPr lang="en-US" dirty="0"/>
                  <a:t>.</a:t>
                </a:r>
              </a:p>
            </p:txBody>
          </p:sp>
        </mc:Fallback>
      </mc:AlternateContent>
      <p:sp>
        <p:nvSpPr>
          <p:cNvPr id="4" name="Slide Number Placeholder 3">
            <a:extLst>
              <a:ext uri="{FF2B5EF4-FFF2-40B4-BE49-F238E27FC236}">
                <a16:creationId xmlns:a16="http://schemas.microsoft.com/office/drawing/2014/main" id="{533FC07B-41A4-3E9C-E14D-3D51E866B381}"/>
              </a:ext>
            </a:extLst>
          </p:cNvPr>
          <p:cNvSpPr>
            <a:spLocks noGrp="1"/>
          </p:cNvSpPr>
          <p:nvPr>
            <p:ph type="sldNum" sz="quarter" idx="5"/>
          </p:nvPr>
        </p:nvSpPr>
        <p:spPr/>
        <p:txBody>
          <a:bodyPr/>
          <a:lstStyle/>
          <a:p>
            <a:fld id="{56164DD8-7D56-FB40-9BE2-9A3B292A41F3}" type="slidenum">
              <a:rPr lang="en-US" smtClean="0"/>
              <a:t>22</a:t>
            </a:fld>
            <a:endParaRPr lang="en-US" dirty="0"/>
          </a:p>
        </p:txBody>
      </p:sp>
    </p:spTree>
    <p:extLst>
      <p:ext uri="{BB962C8B-B14F-4D97-AF65-F5344CB8AC3E}">
        <p14:creationId xmlns:p14="http://schemas.microsoft.com/office/powerpoint/2010/main" val="1260244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194CF-3243-59A8-0DE3-90BB21B33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C4377-0B17-4590-5A72-56B2BA797E5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71D6D6D-B828-305B-0BC4-38770382DC21}"/>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14:m>
                  <m:oMath xmlns:m="http://schemas.openxmlformats.org/officeDocument/2006/math">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𝜌</m:t>
                        </m:r>
                      </m:e>
                    </m:acc>
                  </m:oMath>
                </a14:m>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14:m>
                  <m:oMath xmlns:m="http://schemas.openxmlformats.org/officeDocument/2006/math">
                    <m:sSup>
                      <m:sSupPr>
                        <m:ctrlPr>
                          <a:rPr lang="ar-AE" sz="1200" i="1" kern="1200">
                            <a:solidFill>
                              <a:schemeClr val="tx1"/>
                            </a:solidFill>
                            <a:latin typeface="Cambria Math" panose="02040503050406030204" pitchFamily="18" charset="0"/>
                            <a:ea typeface="+mn-ea"/>
                            <a:cs typeface="+mn-cs"/>
                          </a:rPr>
                        </m:ctrlPr>
                      </m:sSupPr>
                      <m:e>
                        <m:r>
                          <a:rPr lang="ar-AE" sz="1200" i="1" kern="1200">
                            <a:solidFill>
                              <a:schemeClr val="tx1"/>
                            </a:solidFill>
                            <a:latin typeface="Cambria Math" panose="02040503050406030204" pitchFamily="18" charset="0"/>
                            <a:ea typeface="+mn-ea"/>
                            <a:cs typeface="+mn-cs"/>
                          </a:rPr>
                          <m:t>𝐺</m:t>
                        </m:r>
                      </m:e>
                      <m:sup>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p>
                    </m:sSup>
                  </m:oMath>
                </a14:m>
                <a:r>
                  <a:rPr lang="en-US" dirty="0"/>
                  <a:t>under </a:t>
                </a:r>
                <a:r>
                  <a:rPr lang="en-US" dirty="0" err="1"/>
                  <a:t>equicorrelation</a:t>
                </a:r>
                <a:r>
                  <a:rPr lang="en-US" dirty="0"/>
                  <a:t>.</a:t>
                </a:r>
              </a:p>
            </p:txBody>
          </p:sp>
        </mc:Choice>
        <mc:Fallback xmlns="">
          <p:sp>
            <p:nvSpPr>
              <p:cNvPr id="3" name="Notes Placeholder 2">
                <a:extLst>
                  <a:ext uri="{FF2B5EF4-FFF2-40B4-BE49-F238E27FC236}">
                    <a16:creationId xmlns:a16="http://schemas.microsoft.com/office/drawing/2014/main" id="{271D6D6D-B828-305B-0BC4-38770382DC21}"/>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r>
                  <a:rPr lang="ar-AE" sz="1200" i="0" kern="1200">
                    <a:solidFill>
                      <a:schemeClr val="tx1"/>
                    </a:solidFill>
                    <a:latin typeface="+mn-lt"/>
                    <a:ea typeface="+mn-ea"/>
                    <a:cs typeface="+mn-cs"/>
                  </a:rPr>
                  <a:t>𝜌 ̃</a:t>
                </a:r>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r>
                  <a:rPr lang="ar-AE" sz="1200" i="0" kern="1200">
                    <a:solidFill>
                      <a:schemeClr val="tx1"/>
                    </a:solidFill>
                    <a:latin typeface="+mn-lt"/>
                    <a:ea typeface="+mn-ea"/>
                    <a:cs typeface="+mn-cs"/>
                  </a:rPr>
                  <a:t>𝐺^(−1)</a:t>
                </a:r>
                <a:r>
                  <a:rPr lang="en-US" dirty="0"/>
                  <a:t>under </a:t>
                </a:r>
                <a:r>
                  <a:rPr lang="en-US" dirty="0" err="1"/>
                  <a:t>equicorrelation</a:t>
                </a:r>
                <a:r>
                  <a:rPr lang="en-US" dirty="0"/>
                  <a:t>.</a:t>
                </a:r>
              </a:p>
            </p:txBody>
          </p:sp>
        </mc:Fallback>
      </mc:AlternateContent>
      <p:sp>
        <p:nvSpPr>
          <p:cNvPr id="4" name="Slide Number Placeholder 3">
            <a:extLst>
              <a:ext uri="{FF2B5EF4-FFF2-40B4-BE49-F238E27FC236}">
                <a16:creationId xmlns:a16="http://schemas.microsoft.com/office/drawing/2014/main" id="{F9E249DF-A175-943E-D78B-9E995B801F4E}"/>
              </a:ext>
            </a:extLst>
          </p:cNvPr>
          <p:cNvSpPr>
            <a:spLocks noGrp="1"/>
          </p:cNvSpPr>
          <p:nvPr>
            <p:ph type="sldNum" sz="quarter" idx="5"/>
          </p:nvPr>
        </p:nvSpPr>
        <p:spPr/>
        <p:txBody>
          <a:bodyPr/>
          <a:lstStyle/>
          <a:p>
            <a:fld id="{56164DD8-7D56-FB40-9BE2-9A3B292A41F3}" type="slidenum">
              <a:rPr lang="en-US" smtClean="0"/>
              <a:t>23</a:t>
            </a:fld>
            <a:endParaRPr lang="en-US" dirty="0"/>
          </a:p>
        </p:txBody>
      </p:sp>
    </p:spTree>
    <p:extLst>
      <p:ext uri="{BB962C8B-B14F-4D97-AF65-F5344CB8AC3E}">
        <p14:creationId xmlns:p14="http://schemas.microsoft.com/office/powerpoint/2010/main" val="4112772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7821-8AB4-1615-51E9-050949851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BCAC3-E6D8-712F-9424-A61A8061B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B2095-C598-452D-FE5B-8C1330252E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CBA33A-F275-4B76-6DCE-309A6402EEAB}"/>
              </a:ext>
            </a:extLst>
          </p:cNvPr>
          <p:cNvSpPr>
            <a:spLocks noGrp="1"/>
          </p:cNvSpPr>
          <p:nvPr>
            <p:ph type="sldNum" sz="quarter" idx="5"/>
          </p:nvPr>
        </p:nvSpPr>
        <p:spPr/>
        <p:txBody>
          <a:bodyPr/>
          <a:lstStyle/>
          <a:p>
            <a:fld id="{56164DD8-7D56-FB40-9BE2-9A3B292A41F3}" type="slidenum">
              <a:rPr lang="en-US" smtClean="0"/>
              <a:t>24</a:t>
            </a:fld>
            <a:endParaRPr lang="en-US"/>
          </a:p>
        </p:txBody>
      </p:sp>
    </p:spTree>
    <p:extLst>
      <p:ext uri="{BB962C8B-B14F-4D97-AF65-F5344CB8AC3E}">
        <p14:creationId xmlns:p14="http://schemas.microsoft.com/office/powerpoint/2010/main" val="332959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6DB36-30E4-E138-B2DC-4F78ED9306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F86E2-9869-13A2-B6A3-4A19CD0B4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7D57B-3385-894D-2D51-3F53C97F40EE}"/>
              </a:ext>
            </a:extLst>
          </p:cNvPr>
          <p:cNvSpPr>
            <a:spLocks noGrp="1"/>
          </p:cNvSpPr>
          <p:nvPr>
            <p:ph type="body" idx="1"/>
          </p:nvPr>
        </p:nvSpPr>
        <p:spPr/>
        <p:txBody>
          <a:bodyPr/>
          <a:lstStyle/>
          <a:p>
            <a:r>
              <a:rPr lang="en-US" dirty="0"/>
              <a:t>In the Gaussian/elliptical case, the correlation structure induced by sign-binarization is exactly Kendall’s tau.  Thus, sign-binarization (as presented) is effectively converting linear dependence </a:t>
            </a:r>
            <a:r>
              <a:rPr lang="en-US" b="0" dirty="0"/>
              <a:t>into monotone / ordinal dependence</a:t>
            </a:r>
            <a:r>
              <a:rPr lang="en-US" dirty="0"/>
              <a:t>.  This also might imply less sensitivity to outliers or heavy tails, making the solutions more robust. However, we have not studied these aspects, yet.</a:t>
            </a:r>
          </a:p>
        </p:txBody>
      </p:sp>
      <p:sp>
        <p:nvSpPr>
          <p:cNvPr id="4" name="Slide Number Placeholder 3">
            <a:extLst>
              <a:ext uri="{FF2B5EF4-FFF2-40B4-BE49-F238E27FC236}">
                <a16:creationId xmlns:a16="http://schemas.microsoft.com/office/drawing/2014/main" id="{D9A2268E-353E-7A7F-E7FC-1A94A1967F23}"/>
              </a:ext>
            </a:extLst>
          </p:cNvPr>
          <p:cNvSpPr>
            <a:spLocks noGrp="1"/>
          </p:cNvSpPr>
          <p:nvPr>
            <p:ph type="sldNum" sz="quarter" idx="5"/>
          </p:nvPr>
        </p:nvSpPr>
        <p:spPr/>
        <p:txBody>
          <a:bodyPr/>
          <a:lstStyle/>
          <a:p>
            <a:fld id="{56164DD8-7D56-FB40-9BE2-9A3B292A41F3}" type="slidenum">
              <a:rPr lang="en-US" smtClean="0"/>
              <a:t>25</a:t>
            </a:fld>
            <a:endParaRPr lang="en-US" dirty="0"/>
          </a:p>
        </p:txBody>
      </p:sp>
    </p:spTree>
    <p:extLst>
      <p:ext uri="{BB962C8B-B14F-4D97-AF65-F5344CB8AC3E}">
        <p14:creationId xmlns:p14="http://schemas.microsoft.com/office/powerpoint/2010/main" val="2053308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86B09-BE7F-CE3F-E83F-3E331A93C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79ADA-1149-AD8F-672C-68BFEC031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0D748-1886-7AAD-ACDD-54CF29E01D12}"/>
              </a:ext>
            </a:extLst>
          </p:cNvPr>
          <p:cNvSpPr>
            <a:spLocks noGrp="1"/>
          </p:cNvSpPr>
          <p:nvPr>
            <p:ph type="body" idx="1"/>
          </p:nvPr>
        </p:nvSpPr>
        <p:spPr/>
        <p:txBody>
          <a:bodyPr/>
          <a:lstStyle/>
          <a:p>
            <a:r>
              <a:rPr lang="en-US" dirty="0"/>
              <a:t>In the Gaussian/elliptical case, the correlation structure induced by sign-binarization is exactly Kendall’s tau.  Thus, sign-binarization (as presented) is effectively converting linear dependence </a:t>
            </a:r>
            <a:r>
              <a:rPr lang="en-US" b="0" dirty="0"/>
              <a:t>into monotone / ordinal dependence</a:t>
            </a:r>
            <a:r>
              <a:rPr lang="en-US" dirty="0"/>
              <a:t>.  This also might imply less sensitivity to outliers or heavy tails, making the solutions more robust. However, we have not studied these aspects, yet.</a:t>
            </a:r>
          </a:p>
        </p:txBody>
      </p:sp>
      <p:sp>
        <p:nvSpPr>
          <p:cNvPr id="4" name="Slide Number Placeholder 3">
            <a:extLst>
              <a:ext uri="{FF2B5EF4-FFF2-40B4-BE49-F238E27FC236}">
                <a16:creationId xmlns:a16="http://schemas.microsoft.com/office/drawing/2014/main" id="{B1A944A3-DB3A-874C-89BB-55C6787541E9}"/>
              </a:ext>
            </a:extLst>
          </p:cNvPr>
          <p:cNvSpPr>
            <a:spLocks noGrp="1"/>
          </p:cNvSpPr>
          <p:nvPr>
            <p:ph type="sldNum" sz="quarter" idx="5"/>
          </p:nvPr>
        </p:nvSpPr>
        <p:spPr/>
        <p:txBody>
          <a:bodyPr/>
          <a:lstStyle/>
          <a:p>
            <a:fld id="{56164DD8-7D56-FB40-9BE2-9A3B292A41F3}" type="slidenum">
              <a:rPr lang="en-US" smtClean="0"/>
              <a:t>26</a:t>
            </a:fld>
            <a:endParaRPr lang="en-US" dirty="0"/>
          </a:p>
        </p:txBody>
      </p:sp>
    </p:spTree>
    <p:extLst>
      <p:ext uri="{BB962C8B-B14F-4D97-AF65-F5344CB8AC3E}">
        <p14:creationId xmlns:p14="http://schemas.microsoft.com/office/powerpoint/2010/main" val="2108937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E6B1A-4134-13E5-270C-5A4E14E9E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EB0B1-6929-BF59-F189-83A80B5E0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C65E4-124F-3BC8-5343-CCB5A5D7E7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6F1707-CD17-E038-96C5-1C6809393D75}"/>
              </a:ext>
            </a:extLst>
          </p:cNvPr>
          <p:cNvSpPr>
            <a:spLocks noGrp="1"/>
          </p:cNvSpPr>
          <p:nvPr>
            <p:ph type="sldNum" sz="quarter" idx="5"/>
          </p:nvPr>
        </p:nvSpPr>
        <p:spPr/>
        <p:txBody>
          <a:bodyPr/>
          <a:lstStyle/>
          <a:p>
            <a:fld id="{56164DD8-7D56-FB40-9BE2-9A3B292A41F3}" type="slidenum">
              <a:rPr lang="en-US" smtClean="0"/>
              <a:t>27</a:t>
            </a:fld>
            <a:endParaRPr lang="en-US"/>
          </a:p>
        </p:txBody>
      </p:sp>
    </p:spTree>
    <p:extLst>
      <p:ext uri="{BB962C8B-B14F-4D97-AF65-F5344CB8AC3E}">
        <p14:creationId xmlns:p14="http://schemas.microsoft.com/office/powerpoint/2010/main" val="4294509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AD421-345F-7B39-64EE-1ADF537E6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7E747-FDC0-2C9D-08EA-600359102C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6D6A0-2D49-F95F-A037-805793A83FBE}"/>
              </a:ext>
            </a:extLst>
          </p:cNvPr>
          <p:cNvSpPr>
            <a:spLocks noGrp="1"/>
          </p:cNvSpPr>
          <p:nvPr>
            <p:ph type="body" idx="1"/>
          </p:nvPr>
        </p:nvSpPr>
        <p:spPr/>
        <p:txBody>
          <a:bodyPr/>
          <a:lstStyle/>
          <a:p>
            <a:r>
              <a:rPr lang="en-US" dirty="0"/>
              <a:t>In the Gaussian/elliptical case, the correlation structure induced by sign-binarization is exactly Kendall’s tau.  Thus, sign-binarization (as presented) is effectively converting linear dependence </a:t>
            </a:r>
            <a:r>
              <a:rPr lang="en-US" b="0" dirty="0"/>
              <a:t>into monotone / ordinal dependence</a:t>
            </a:r>
            <a:r>
              <a:rPr lang="en-US" dirty="0"/>
              <a:t>.  This also might imply less sensitivity to outliers or heavy tails, making the solutions more robust. However, we have not studied these aspects, yet.</a:t>
            </a:r>
          </a:p>
        </p:txBody>
      </p:sp>
      <p:sp>
        <p:nvSpPr>
          <p:cNvPr id="4" name="Slide Number Placeholder 3">
            <a:extLst>
              <a:ext uri="{FF2B5EF4-FFF2-40B4-BE49-F238E27FC236}">
                <a16:creationId xmlns:a16="http://schemas.microsoft.com/office/drawing/2014/main" id="{9C0E90FA-3051-0CF3-ED39-F460516B3AE2}"/>
              </a:ext>
            </a:extLst>
          </p:cNvPr>
          <p:cNvSpPr>
            <a:spLocks noGrp="1"/>
          </p:cNvSpPr>
          <p:nvPr>
            <p:ph type="sldNum" sz="quarter" idx="5"/>
          </p:nvPr>
        </p:nvSpPr>
        <p:spPr/>
        <p:txBody>
          <a:bodyPr/>
          <a:lstStyle/>
          <a:p>
            <a:fld id="{56164DD8-7D56-FB40-9BE2-9A3B292A41F3}" type="slidenum">
              <a:rPr lang="en-US" smtClean="0"/>
              <a:t>28</a:t>
            </a:fld>
            <a:endParaRPr lang="en-US" dirty="0"/>
          </a:p>
        </p:txBody>
      </p:sp>
    </p:spTree>
    <p:extLst>
      <p:ext uri="{BB962C8B-B14F-4D97-AF65-F5344CB8AC3E}">
        <p14:creationId xmlns:p14="http://schemas.microsoft.com/office/powerpoint/2010/main" val="3830971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DB45E-D060-11A8-2E5D-F35F65176D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40FE0C-45EC-5730-6A1C-570AAA07D2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B4E30-47E5-DA50-83A6-09DDE8AE48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EB6800-95D2-5B43-C002-0B33EEAA430D}"/>
              </a:ext>
            </a:extLst>
          </p:cNvPr>
          <p:cNvSpPr>
            <a:spLocks noGrp="1"/>
          </p:cNvSpPr>
          <p:nvPr>
            <p:ph type="sldNum" sz="quarter" idx="5"/>
          </p:nvPr>
        </p:nvSpPr>
        <p:spPr/>
        <p:txBody>
          <a:bodyPr/>
          <a:lstStyle/>
          <a:p>
            <a:fld id="{56164DD8-7D56-FB40-9BE2-9A3B292A41F3}" type="slidenum">
              <a:rPr lang="en-US" smtClean="0"/>
              <a:t>29</a:t>
            </a:fld>
            <a:endParaRPr lang="en-US" dirty="0"/>
          </a:p>
        </p:txBody>
      </p:sp>
    </p:spTree>
    <p:extLst>
      <p:ext uri="{BB962C8B-B14F-4D97-AF65-F5344CB8AC3E}">
        <p14:creationId xmlns:p14="http://schemas.microsoft.com/office/powerpoint/2010/main" val="1014732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40879-AECD-F7A7-D719-DBB39CC25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012FE-4F46-0068-7446-8536EDA6B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9746A-DC60-6F18-C1CE-8921232232DA}"/>
              </a:ext>
            </a:extLst>
          </p:cNvPr>
          <p:cNvSpPr>
            <a:spLocks noGrp="1"/>
          </p:cNvSpPr>
          <p:nvPr>
            <p:ph type="body" idx="1"/>
          </p:nvPr>
        </p:nvSpPr>
        <p:spPr/>
        <p:txBody>
          <a:bodyPr/>
          <a:lstStyle/>
          <a:p>
            <a:r>
              <a:rPr lang="en-US" dirty="0"/>
              <a:t>In the Gaussian/elliptical case, the correlation structure induced by sign-binarization is exactly Kendall’s tau.  Thus, sign-binarization (as presented) is effectively converting linear dependence </a:t>
            </a:r>
            <a:r>
              <a:rPr lang="en-US" b="0" dirty="0"/>
              <a:t>into monotone / ordinal dependence</a:t>
            </a:r>
            <a:r>
              <a:rPr lang="en-US" dirty="0"/>
              <a:t>.  This also might imply less sensitivity to outliers or heavy tails, making the solutions more robust. However, we have not studied these aspects, yet.</a:t>
            </a:r>
          </a:p>
        </p:txBody>
      </p:sp>
      <p:sp>
        <p:nvSpPr>
          <p:cNvPr id="4" name="Slide Number Placeholder 3">
            <a:extLst>
              <a:ext uri="{FF2B5EF4-FFF2-40B4-BE49-F238E27FC236}">
                <a16:creationId xmlns:a16="http://schemas.microsoft.com/office/drawing/2014/main" id="{0E924F51-3A52-C691-83A0-1A89952138DD}"/>
              </a:ext>
            </a:extLst>
          </p:cNvPr>
          <p:cNvSpPr>
            <a:spLocks noGrp="1"/>
          </p:cNvSpPr>
          <p:nvPr>
            <p:ph type="sldNum" sz="quarter" idx="5"/>
          </p:nvPr>
        </p:nvSpPr>
        <p:spPr/>
        <p:txBody>
          <a:bodyPr/>
          <a:lstStyle/>
          <a:p>
            <a:fld id="{56164DD8-7D56-FB40-9BE2-9A3B292A41F3}" type="slidenum">
              <a:rPr lang="en-US" smtClean="0"/>
              <a:t>30</a:t>
            </a:fld>
            <a:endParaRPr lang="en-US" dirty="0"/>
          </a:p>
        </p:txBody>
      </p:sp>
    </p:spTree>
    <p:extLst>
      <p:ext uri="{BB962C8B-B14F-4D97-AF65-F5344CB8AC3E}">
        <p14:creationId xmlns:p14="http://schemas.microsoft.com/office/powerpoint/2010/main" val="681554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A2752-D9F3-38CB-4C26-BE9497D6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7BB92E-743E-F9FD-A8A8-8835E19AAC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1ACAC-93E5-1F5E-0934-D5DBB116A4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1018D7-DD45-F6EE-60F1-5BAC140875F5}"/>
              </a:ext>
            </a:extLst>
          </p:cNvPr>
          <p:cNvSpPr>
            <a:spLocks noGrp="1"/>
          </p:cNvSpPr>
          <p:nvPr>
            <p:ph type="sldNum" sz="quarter" idx="5"/>
          </p:nvPr>
        </p:nvSpPr>
        <p:spPr/>
        <p:txBody>
          <a:bodyPr/>
          <a:lstStyle/>
          <a:p>
            <a:fld id="{56164DD8-7D56-FB40-9BE2-9A3B292A41F3}" type="slidenum">
              <a:rPr lang="en-US" smtClean="0"/>
              <a:t>3</a:t>
            </a:fld>
            <a:endParaRPr lang="en-US"/>
          </a:p>
        </p:txBody>
      </p:sp>
    </p:spTree>
    <p:extLst>
      <p:ext uri="{BB962C8B-B14F-4D97-AF65-F5344CB8AC3E}">
        <p14:creationId xmlns:p14="http://schemas.microsoft.com/office/powerpoint/2010/main" val="2567206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28874-92EE-CCE8-E1C4-126A09648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931A8-6D07-E5DB-FFB4-1882B204B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216FA-584E-BCDF-B6C5-4C8E5AC1FF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F2EC1D-593E-9237-967B-1C58F6B9AE8B}"/>
              </a:ext>
            </a:extLst>
          </p:cNvPr>
          <p:cNvSpPr>
            <a:spLocks noGrp="1"/>
          </p:cNvSpPr>
          <p:nvPr>
            <p:ph type="sldNum" sz="quarter" idx="5"/>
          </p:nvPr>
        </p:nvSpPr>
        <p:spPr/>
        <p:txBody>
          <a:bodyPr/>
          <a:lstStyle/>
          <a:p>
            <a:fld id="{56164DD8-7D56-FB40-9BE2-9A3B292A41F3}" type="slidenum">
              <a:rPr lang="en-US" smtClean="0"/>
              <a:t>31</a:t>
            </a:fld>
            <a:endParaRPr lang="en-US" dirty="0"/>
          </a:p>
        </p:txBody>
      </p:sp>
    </p:spTree>
    <p:extLst>
      <p:ext uri="{BB962C8B-B14F-4D97-AF65-F5344CB8AC3E}">
        <p14:creationId xmlns:p14="http://schemas.microsoft.com/office/powerpoint/2010/main" val="1109084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F73E-F240-8809-8D47-C27AD29F0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5C4E13-78D9-CCEF-6BA5-D54842EC4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208011-089E-139A-9295-B03AD7C14A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E81EA4-3857-D4F1-ECE9-E25B60BDBFEC}"/>
              </a:ext>
            </a:extLst>
          </p:cNvPr>
          <p:cNvSpPr>
            <a:spLocks noGrp="1"/>
          </p:cNvSpPr>
          <p:nvPr>
            <p:ph type="sldNum" sz="quarter" idx="5"/>
          </p:nvPr>
        </p:nvSpPr>
        <p:spPr/>
        <p:txBody>
          <a:bodyPr/>
          <a:lstStyle/>
          <a:p>
            <a:fld id="{56164DD8-7D56-FB40-9BE2-9A3B292A41F3}" type="slidenum">
              <a:rPr lang="en-US" smtClean="0"/>
              <a:t>32</a:t>
            </a:fld>
            <a:endParaRPr lang="en-US" dirty="0"/>
          </a:p>
        </p:txBody>
      </p:sp>
    </p:spTree>
    <p:extLst>
      <p:ext uri="{BB962C8B-B14F-4D97-AF65-F5344CB8AC3E}">
        <p14:creationId xmlns:p14="http://schemas.microsoft.com/office/powerpoint/2010/main" val="286135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DBA93-B616-1DCF-38D8-71DDEB646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8AC512-A63C-0F16-5FCD-AD87571EF9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011C90-07D6-D01D-9E9C-05515867A3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4B04F-03AE-ACB3-413B-17B6A57BB2A9}"/>
              </a:ext>
            </a:extLst>
          </p:cNvPr>
          <p:cNvSpPr>
            <a:spLocks noGrp="1"/>
          </p:cNvSpPr>
          <p:nvPr>
            <p:ph type="sldNum" sz="quarter" idx="5"/>
          </p:nvPr>
        </p:nvSpPr>
        <p:spPr/>
        <p:txBody>
          <a:bodyPr/>
          <a:lstStyle/>
          <a:p>
            <a:fld id="{56164DD8-7D56-FB40-9BE2-9A3B292A41F3}" type="slidenum">
              <a:rPr lang="en-US" smtClean="0"/>
              <a:t>4</a:t>
            </a:fld>
            <a:endParaRPr lang="en-US"/>
          </a:p>
        </p:txBody>
      </p:sp>
    </p:spTree>
    <p:extLst>
      <p:ext uri="{BB962C8B-B14F-4D97-AF65-F5344CB8AC3E}">
        <p14:creationId xmlns:p14="http://schemas.microsoft.com/office/powerpoint/2010/main" val="305932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7D937-6C00-B43F-377C-685BA045E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6E81B-1B2B-2B02-097A-92931E8E40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5A566-ED42-9DC8-F950-A331F23ED3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76888-3E56-A9F3-09DC-AEF598204BFD}"/>
              </a:ext>
            </a:extLst>
          </p:cNvPr>
          <p:cNvSpPr>
            <a:spLocks noGrp="1"/>
          </p:cNvSpPr>
          <p:nvPr>
            <p:ph type="sldNum" sz="quarter" idx="5"/>
          </p:nvPr>
        </p:nvSpPr>
        <p:spPr/>
        <p:txBody>
          <a:bodyPr/>
          <a:lstStyle/>
          <a:p>
            <a:fld id="{56164DD8-7D56-FB40-9BE2-9A3B292A41F3}" type="slidenum">
              <a:rPr lang="en-US" smtClean="0"/>
              <a:t>5</a:t>
            </a:fld>
            <a:endParaRPr lang="en-US"/>
          </a:p>
        </p:txBody>
      </p:sp>
    </p:spTree>
    <p:extLst>
      <p:ext uri="{BB962C8B-B14F-4D97-AF65-F5344CB8AC3E}">
        <p14:creationId xmlns:p14="http://schemas.microsoft.com/office/powerpoint/2010/main" val="23893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5D92-2EC4-8CB3-CFF9-2CE6A90E3F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78BA9-B7CB-2ECA-88F8-0D6568958C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22F2DE-8122-1B94-0072-3EFBC24FBA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0A643A-290E-1C97-522E-45F23C63CBAD}"/>
              </a:ext>
            </a:extLst>
          </p:cNvPr>
          <p:cNvSpPr>
            <a:spLocks noGrp="1"/>
          </p:cNvSpPr>
          <p:nvPr>
            <p:ph type="sldNum" sz="quarter" idx="5"/>
          </p:nvPr>
        </p:nvSpPr>
        <p:spPr/>
        <p:txBody>
          <a:bodyPr/>
          <a:lstStyle/>
          <a:p>
            <a:fld id="{56164DD8-7D56-FB40-9BE2-9A3B292A41F3}" type="slidenum">
              <a:rPr lang="en-US" smtClean="0"/>
              <a:t>7</a:t>
            </a:fld>
            <a:endParaRPr lang="en-US"/>
          </a:p>
        </p:txBody>
      </p:sp>
    </p:spTree>
    <p:extLst>
      <p:ext uri="{BB962C8B-B14F-4D97-AF65-F5344CB8AC3E}">
        <p14:creationId xmlns:p14="http://schemas.microsoft.com/office/powerpoint/2010/main" val="3731505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64DD8-7D56-FB40-9BE2-9A3B292A41F3}" type="slidenum">
              <a:rPr lang="en-US" smtClean="0"/>
              <a:t>8</a:t>
            </a:fld>
            <a:endParaRPr lang="en-US"/>
          </a:p>
        </p:txBody>
      </p:sp>
    </p:spTree>
    <p:extLst>
      <p:ext uri="{BB962C8B-B14F-4D97-AF65-F5344CB8AC3E}">
        <p14:creationId xmlns:p14="http://schemas.microsoft.com/office/powerpoint/2010/main" val="1506863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FB344-252D-20C5-E72B-28930A632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7D8D2-B7B5-F68D-CB5F-9EA82C0E1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A11E2-3698-FBA9-7D50-1ADB90F98B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C74605-5F4A-BE43-4724-62C50B87A051}"/>
              </a:ext>
            </a:extLst>
          </p:cNvPr>
          <p:cNvSpPr>
            <a:spLocks noGrp="1"/>
          </p:cNvSpPr>
          <p:nvPr>
            <p:ph type="sldNum" sz="quarter" idx="5"/>
          </p:nvPr>
        </p:nvSpPr>
        <p:spPr/>
        <p:txBody>
          <a:bodyPr/>
          <a:lstStyle/>
          <a:p>
            <a:fld id="{56164DD8-7D56-FB40-9BE2-9A3B292A41F3}" type="slidenum">
              <a:rPr lang="en-US" smtClean="0"/>
              <a:t>9</a:t>
            </a:fld>
            <a:endParaRPr lang="en-US"/>
          </a:p>
        </p:txBody>
      </p:sp>
    </p:spTree>
    <p:extLst>
      <p:ext uri="{BB962C8B-B14F-4D97-AF65-F5344CB8AC3E}">
        <p14:creationId xmlns:p14="http://schemas.microsoft.com/office/powerpoint/2010/main" val="478011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EBD1E-1E44-E417-E6AB-E344549DD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372A8-88B0-1F72-B5A5-11CF33B57E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862CA-7C81-3B2D-4580-0602DDCC14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3F2F86-8EBB-8719-7B78-B430468C90C7}"/>
              </a:ext>
            </a:extLst>
          </p:cNvPr>
          <p:cNvSpPr>
            <a:spLocks noGrp="1"/>
          </p:cNvSpPr>
          <p:nvPr>
            <p:ph type="sldNum" sz="quarter" idx="5"/>
          </p:nvPr>
        </p:nvSpPr>
        <p:spPr/>
        <p:txBody>
          <a:bodyPr/>
          <a:lstStyle/>
          <a:p>
            <a:fld id="{56164DD8-7D56-FB40-9BE2-9A3B292A41F3}" type="slidenum">
              <a:rPr lang="en-US" smtClean="0"/>
              <a:t>10</a:t>
            </a:fld>
            <a:endParaRPr lang="en-US"/>
          </a:p>
        </p:txBody>
      </p:sp>
    </p:spTree>
    <p:extLst>
      <p:ext uri="{BB962C8B-B14F-4D97-AF65-F5344CB8AC3E}">
        <p14:creationId xmlns:p14="http://schemas.microsoft.com/office/powerpoint/2010/main" val="3708059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ECAC3-65BA-7F29-0D49-56A14DE03F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517BFC-7D92-670E-8F99-35947C218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E604E-D74F-56E3-AF94-D099A0CECAA5}"/>
              </a:ext>
            </a:extLst>
          </p:cNvPr>
          <p:cNvSpPr>
            <a:spLocks noGrp="1"/>
          </p:cNvSpPr>
          <p:nvPr>
            <p:ph type="dt" sz="half" idx="10"/>
          </p:nvPr>
        </p:nvSpPr>
        <p:spPr/>
        <p:txBody>
          <a:bodyPr/>
          <a:lstStyle/>
          <a:p>
            <a:fld id="{37633B48-F026-0844-A5D1-B570D85281D5}" type="datetimeFigureOut">
              <a:rPr lang="en-US" smtClean="0"/>
              <a:t>2/21/2026</a:t>
            </a:fld>
            <a:endParaRPr lang="en-US" dirty="0"/>
          </a:p>
        </p:txBody>
      </p:sp>
      <p:sp>
        <p:nvSpPr>
          <p:cNvPr id="5" name="Footer Placeholder 4">
            <a:extLst>
              <a:ext uri="{FF2B5EF4-FFF2-40B4-BE49-F238E27FC236}">
                <a16:creationId xmlns:a16="http://schemas.microsoft.com/office/drawing/2014/main" id="{09FA774A-E784-0D3C-9887-52C4C767B8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4D142CB-865F-BC4C-E0FE-6787B6CFE3BA}"/>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1548945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AF6F-88BE-115E-2F57-B4770124E2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B2028D-7749-995A-318E-D83390F254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1DB63-D3D5-F606-7634-E1F644F93133}"/>
              </a:ext>
            </a:extLst>
          </p:cNvPr>
          <p:cNvSpPr>
            <a:spLocks noGrp="1"/>
          </p:cNvSpPr>
          <p:nvPr>
            <p:ph type="dt" sz="half" idx="10"/>
          </p:nvPr>
        </p:nvSpPr>
        <p:spPr/>
        <p:txBody>
          <a:bodyPr/>
          <a:lstStyle/>
          <a:p>
            <a:fld id="{37633B48-F026-0844-A5D1-B570D85281D5}" type="datetimeFigureOut">
              <a:rPr lang="en-US" smtClean="0"/>
              <a:t>2/21/2026</a:t>
            </a:fld>
            <a:endParaRPr lang="en-US" dirty="0"/>
          </a:p>
        </p:txBody>
      </p:sp>
      <p:sp>
        <p:nvSpPr>
          <p:cNvPr id="5" name="Footer Placeholder 4">
            <a:extLst>
              <a:ext uri="{FF2B5EF4-FFF2-40B4-BE49-F238E27FC236}">
                <a16:creationId xmlns:a16="http://schemas.microsoft.com/office/drawing/2014/main" id="{CACFF941-3E67-E050-88ED-B9AE73A74C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5402EF-5A9B-F3AD-FC58-B852F8637B7E}"/>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453012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93EF10-EB9A-B149-BF74-AAC2D8D047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57A0B1-0708-05DF-8C36-AD4E286D9B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293DB-6FE8-CD80-23DE-90BB0372DE31}"/>
              </a:ext>
            </a:extLst>
          </p:cNvPr>
          <p:cNvSpPr>
            <a:spLocks noGrp="1"/>
          </p:cNvSpPr>
          <p:nvPr>
            <p:ph type="dt" sz="half" idx="10"/>
          </p:nvPr>
        </p:nvSpPr>
        <p:spPr/>
        <p:txBody>
          <a:bodyPr/>
          <a:lstStyle/>
          <a:p>
            <a:fld id="{37633B48-F026-0844-A5D1-B570D85281D5}" type="datetimeFigureOut">
              <a:rPr lang="en-US" smtClean="0"/>
              <a:t>2/21/2026</a:t>
            </a:fld>
            <a:endParaRPr lang="en-US" dirty="0"/>
          </a:p>
        </p:txBody>
      </p:sp>
      <p:sp>
        <p:nvSpPr>
          <p:cNvPr id="5" name="Footer Placeholder 4">
            <a:extLst>
              <a:ext uri="{FF2B5EF4-FFF2-40B4-BE49-F238E27FC236}">
                <a16:creationId xmlns:a16="http://schemas.microsoft.com/office/drawing/2014/main" id="{BB0407E7-64D1-D064-F695-28FAB2E99D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85F2C2-7FA8-91CC-56F1-BAB4362132CE}"/>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150899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6229-5512-2177-791C-597155BD0C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A18BAE-A8BF-AB26-9705-9E33EEA3E8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06C4A-12D6-7F3E-0F04-0F7AFE52C57E}"/>
              </a:ext>
            </a:extLst>
          </p:cNvPr>
          <p:cNvSpPr>
            <a:spLocks noGrp="1"/>
          </p:cNvSpPr>
          <p:nvPr>
            <p:ph type="dt" sz="half" idx="10"/>
          </p:nvPr>
        </p:nvSpPr>
        <p:spPr/>
        <p:txBody>
          <a:bodyPr/>
          <a:lstStyle/>
          <a:p>
            <a:fld id="{37633B48-F026-0844-A5D1-B570D85281D5}" type="datetimeFigureOut">
              <a:rPr lang="en-US" smtClean="0"/>
              <a:t>2/21/2026</a:t>
            </a:fld>
            <a:endParaRPr lang="en-US" dirty="0"/>
          </a:p>
        </p:txBody>
      </p:sp>
      <p:sp>
        <p:nvSpPr>
          <p:cNvPr id="5" name="Footer Placeholder 4">
            <a:extLst>
              <a:ext uri="{FF2B5EF4-FFF2-40B4-BE49-F238E27FC236}">
                <a16:creationId xmlns:a16="http://schemas.microsoft.com/office/drawing/2014/main" id="{B734BDEA-2540-CC34-552F-867880B5D2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A92520-519B-0A24-3656-46A6F099051F}"/>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419472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69CC-6691-A407-936B-4396025636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C6E996-10B3-22BD-13E5-AD1C4C0019C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1F08CD-B229-4FF2-745B-F7C1C0CF1029}"/>
              </a:ext>
            </a:extLst>
          </p:cNvPr>
          <p:cNvSpPr>
            <a:spLocks noGrp="1"/>
          </p:cNvSpPr>
          <p:nvPr>
            <p:ph type="dt" sz="half" idx="10"/>
          </p:nvPr>
        </p:nvSpPr>
        <p:spPr/>
        <p:txBody>
          <a:bodyPr/>
          <a:lstStyle/>
          <a:p>
            <a:fld id="{37633B48-F026-0844-A5D1-B570D85281D5}" type="datetimeFigureOut">
              <a:rPr lang="en-US" smtClean="0"/>
              <a:t>2/21/2026</a:t>
            </a:fld>
            <a:endParaRPr lang="en-US" dirty="0"/>
          </a:p>
        </p:txBody>
      </p:sp>
      <p:sp>
        <p:nvSpPr>
          <p:cNvPr id="5" name="Footer Placeholder 4">
            <a:extLst>
              <a:ext uri="{FF2B5EF4-FFF2-40B4-BE49-F238E27FC236}">
                <a16:creationId xmlns:a16="http://schemas.microsoft.com/office/drawing/2014/main" id="{33C498CF-1112-CE83-961D-F9AFDE10A0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2408C3-A495-C761-DB89-D09956C1D73C}"/>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150689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60D5-5ABD-72E3-1458-9EF8C4989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6CFAFD-5D4D-ABE5-49E1-45DBD1D56E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86E15-F5E0-8345-BB87-0A55B5696A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0C0ECF-4A7F-9B01-A1EF-93DAEB0BEB49}"/>
              </a:ext>
            </a:extLst>
          </p:cNvPr>
          <p:cNvSpPr>
            <a:spLocks noGrp="1"/>
          </p:cNvSpPr>
          <p:nvPr>
            <p:ph type="dt" sz="half" idx="10"/>
          </p:nvPr>
        </p:nvSpPr>
        <p:spPr/>
        <p:txBody>
          <a:bodyPr/>
          <a:lstStyle/>
          <a:p>
            <a:fld id="{37633B48-F026-0844-A5D1-B570D85281D5}" type="datetimeFigureOut">
              <a:rPr lang="en-US" smtClean="0"/>
              <a:t>2/21/2026</a:t>
            </a:fld>
            <a:endParaRPr lang="en-US" dirty="0"/>
          </a:p>
        </p:txBody>
      </p:sp>
      <p:sp>
        <p:nvSpPr>
          <p:cNvPr id="6" name="Footer Placeholder 5">
            <a:extLst>
              <a:ext uri="{FF2B5EF4-FFF2-40B4-BE49-F238E27FC236}">
                <a16:creationId xmlns:a16="http://schemas.microsoft.com/office/drawing/2014/main" id="{DFC1BBB4-9AA8-AC45-788B-17AC2DA88D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8CCCF7-62D5-53EA-492A-D849FFA7C5E7}"/>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573289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73A45-42D7-3A9A-DA8B-D3C52387F4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86C9D5-7D01-A960-BD47-CF2B1498D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82030C-4D36-6F1E-CCCC-BD8C4202E8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67234E-81FF-D909-138C-BD91C0A6FD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CF3C28-8E9A-B0D2-35B1-90DF664DCB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7BAD3-74D0-4945-F330-6BA513F397C5}"/>
              </a:ext>
            </a:extLst>
          </p:cNvPr>
          <p:cNvSpPr>
            <a:spLocks noGrp="1"/>
          </p:cNvSpPr>
          <p:nvPr>
            <p:ph type="dt" sz="half" idx="10"/>
          </p:nvPr>
        </p:nvSpPr>
        <p:spPr/>
        <p:txBody>
          <a:bodyPr/>
          <a:lstStyle/>
          <a:p>
            <a:fld id="{37633B48-F026-0844-A5D1-B570D85281D5}" type="datetimeFigureOut">
              <a:rPr lang="en-US" smtClean="0"/>
              <a:t>2/21/2026</a:t>
            </a:fld>
            <a:endParaRPr lang="en-US" dirty="0"/>
          </a:p>
        </p:txBody>
      </p:sp>
      <p:sp>
        <p:nvSpPr>
          <p:cNvPr id="8" name="Footer Placeholder 7">
            <a:extLst>
              <a:ext uri="{FF2B5EF4-FFF2-40B4-BE49-F238E27FC236}">
                <a16:creationId xmlns:a16="http://schemas.microsoft.com/office/drawing/2014/main" id="{1A90B11A-5E48-EEE0-DE0F-89CC3677C17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DA3B80-3175-CC27-2505-B279DAF3C0B0}"/>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559083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2804-8F33-D3FF-462E-9AEBE406CA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98E409-D840-70B3-B990-8CAF17E1D4C4}"/>
              </a:ext>
            </a:extLst>
          </p:cNvPr>
          <p:cNvSpPr>
            <a:spLocks noGrp="1"/>
          </p:cNvSpPr>
          <p:nvPr>
            <p:ph type="dt" sz="half" idx="10"/>
          </p:nvPr>
        </p:nvSpPr>
        <p:spPr/>
        <p:txBody>
          <a:bodyPr/>
          <a:lstStyle/>
          <a:p>
            <a:fld id="{37633B48-F026-0844-A5D1-B570D85281D5}" type="datetimeFigureOut">
              <a:rPr lang="en-US" smtClean="0"/>
              <a:t>2/21/2026</a:t>
            </a:fld>
            <a:endParaRPr lang="en-US" dirty="0"/>
          </a:p>
        </p:txBody>
      </p:sp>
      <p:sp>
        <p:nvSpPr>
          <p:cNvPr id="4" name="Footer Placeholder 3">
            <a:extLst>
              <a:ext uri="{FF2B5EF4-FFF2-40B4-BE49-F238E27FC236}">
                <a16:creationId xmlns:a16="http://schemas.microsoft.com/office/drawing/2014/main" id="{75622F94-7950-315E-1F0B-2EABC1E14A9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F82445D-BA4D-9503-3263-C90DDF9366C7}"/>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661103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D5F01-4019-ED91-74FD-70E21EF793CE}"/>
              </a:ext>
            </a:extLst>
          </p:cNvPr>
          <p:cNvSpPr>
            <a:spLocks noGrp="1"/>
          </p:cNvSpPr>
          <p:nvPr>
            <p:ph type="dt" sz="half" idx="10"/>
          </p:nvPr>
        </p:nvSpPr>
        <p:spPr/>
        <p:txBody>
          <a:bodyPr/>
          <a:lstStyle/>
          <a:p>
            <a:fld id="{37633B48-F026-0844-A5D1-B570D85281D5}" type="datetimeFigureOut">
              <a:rPr lang="en-US" smtClean="0"/>
              <a:t>2/21/2026</a:t>
            </a:fld>
            <a:endParaRPr lang="en-US" dirty="0"/>
          </a:p>
        </p:txBody>
      </p:sp>
      <p:sp>
        <p:nvSpPr>
          <p:cNvPr id="3" name="Footer Placeholder 2">
            <a:extLst>
              <a:ext uri="{FF2B5EF4-FFF2-40B4-BE49-F238E27FC236}">
                <a16:creationId xmlns:a16="http://schemas.microsoft.com/office/drawing/2014/main" id="{542720AE-111E-CC8D-1CAC-6043DECA8CE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C6F65DF-4883-050E-A430-24FDE9E0E0C2}"/>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409508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D287-E5EB-A8E3-A567-FE5FBD55C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9AB93-1D57-5FBB-DC04-AA6E03E51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DB98FA-F73B-B370-931D-04C073959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07DFD-0EFE-F394-EC88-52461F4A30AB}"/>
              </a:ext>
            </a:extLst>
          </p:cNvPr>
          <p:cNvSpPr>
            <a:spLocks noGrp="1"/>
          </p:cNvSpPr>
          <p:nvPr>
            <p:ph type="dt" sz="half" idx="10"/>
          </p:nvPr>
        </p:nvSpPr>
        <p:spPr/>
        <p:txBody>
          <a:bodyPr/>
          <a:lstStyle/>
          <a:p>
            <a:fld id="{37633B48-F026-0844-A5D1-B570D85281D5}" type="datetimeFigureOut">
              <a:rPr lang="en-US" smtClean="0"/>
              <a:t>2/21/2026</a:t>
            </a:fld>
            <a:endParaRPr lang="en-US" dirty="0"/>
          </a:p>
        </p:txBody>
      </p:sp>
      <p:sp>
        <p:nvSpPr>
          <p:cNvPr id="6" name="Footer Placeholder 5">
            <a:extLst>
              <a:ext uri="{FF2B5EF4-FFF2-40B4-BE49-F238E27FC236}">
                <a16:creationId xmlns:a16="http://schemas.microsoft.com/office/drawing/2014/main" id="{24477129-EC8F-B380-98AF-DD4BCD011E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4415A8-EB87-7183-3A36-99837B1EEACF}"/>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794227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5C9E-4421-00DB-B729-BB022E9026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140932-35A5-B465-BCEF-BD947727CC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B4681E1-C392-B3D7-3ED3-3D8B4643B7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77208A-0D0B-F99C-920A-4A3357297849}"/>
              </a:ext>
            </a:extLst>
          </p:cNvPr>
          <p:cNvSpPr>
            <a:spLocks noGrp="1"/>
          </p:cNvSpPr>
          <p:nvPr>
            <p:ph type="dt" sz="half" idx="10"/>
          </p:nvPr>
        </p:nvSpPr>
        <p:spPr/>
        <p:txBody>
          <a:bodyPr/>
          <a:lstStyle/>
          <a:p>
            <a:fld id="{37633B48-F026-0844-A5D1-B570D85281D5}" type="datetimeFigureOut">
              <a:rPr lang="en-US" smtClean="0"/>
              <a:t>2/21/2026</a:t>
            </a:fld>
            <a:endParaRPr lang="en-US" dirty="0"/>
          </a:p>
        </p:txBody>
      </p:sp>
      <p:sp>
        <p:nvSpPr>
          <p:cNvPr id="6" name="Footer Placeholder 5">
            <a:extLst>
              <a:ext uri="{FF2B5EF4-FFF2-40B4-BE49-F238E27FC236}">
                <a16:creationId xmlns:a16="http://schemas.microsoft.com/office/drawing/2014/main" id="{2B01882D-2527-F953-01EC-D622AD8B11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0A4CAF-253A-2E01-0B8F-F2A399955F6D}"/>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1203079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7B0CA5-B3EB-B7FD-7FE1-0EE8E392B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B57FD7-03F2-C138-3EEF-D078875D80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FD363-AA32-AD1C-CD92-F0FE7A746F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633B48-F026-0844-A5D1-B570D85281D5}" type="datetimeFigureOut">
              <a:rPr lang="en-US" smtClean="0"/>
              <a:t>2/21/2026</a:t>
            </a:fld>
            <a:endParaRPr lang="en-US" dirty="0"/>
          </a:p>
        </p:txBody>
      </p:sp>
      <p:sp>
        <p:nvSpPr>
          <p:cNvPr id="5" name="Footer Placeholder 4">
            <a:extLst>
              <a:ext uri="{FF2B5EF4-FFF2-40B4-BE49-F238E27FC236}">
                <a16:creationId xmlns:a16="http://schemas.microsoft.com/office/drawing/2014/main" id="{DA61E58E-0FA2-9BDE-A300-81875E3297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EA79608-E866-CBE2-8FE9-A7ABFD055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B5C0C4-EF5A-2D4F-99FB-6A02511B7B0D}" type="slidenum">
              <a:rPr lang="en-US" smtClean="0"/>
              <a:t>‹#›</a:t>
            </a:fld>
            <a:endParaRPr lang="en-US" dirty="0"/>
          </a:p>
        </p:txBody>
      </p:sp>
    </p:spTree>
    <p:extLst>
      <p:ext uri="{BB962C8B-B14F-4D97-AF65-F5344CB8AC3E}">
        <p14:creationId xmlns:p14="http://schemas.microsoft.com/office/powerpoint/2010/main" val="572048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e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emf"/><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emf"/><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emf"/><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emf"/><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4.png"/><Relationship Id="rId4" Type="http://schemas.openxmlformats.org/officeDocument/2006/relationships/image" Target="../media/image9.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emf"/><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emf"/><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36953"/>
          </a:schemeClr>
        </a:solidFill>
        <a:effectLst/>
      </p:bgPr>
    </p:bg>
    <p:spTree>
      <p:nvGrpSpPr>
        <p:cNvPr id="1" name=""/>
        <p:cNvGrpSpPr/>
        <p:nvPr/>
      </p:nvGrpSpPr>
      <p:grpSpPr>
        <a:xfrm>
          <a:off x="0" y="0"/>
          <a:ext cx="0" cy="0"/>
          <a:chOff x="0" y="0"/>
          <a:chExt cx="0" cy="0"/>
        </a:xfrm>
      </p:grpSpPr>
      <p:pic>
        <p:nvPicPr>
          <p:cNvPr id="26" name="Picture 25" descr="A building with trees in front of it&#10;&#10;AI-generated content may be incorrect.">
            <a:extLst>
              <a:ext uri="{FF2B5EF4-FFF2-40B4-BE49-F238E27FC236}">
                <a16:creationId xmlns:a16="http://schemas.microsoft.com/office/drawing/2014/main" id="{92562995-F1F2-479B-2EBF-C791A8AAE53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Layer>
                </a14:imgProps>
              </a:ext>
            </a:extLst>
          </a:blip>
          <a:srcRect t="14682" r="29414" b="26848"/>
          <a:stretch>
            <a:fillRect/>
          </a:stretch>
        </p:blipFill>
        <p:spPr>
          <a:xfrm>
            <a:off x="-202019" y="1"/>
            <a:ext cx="12475028" cy="6858000"/>
          </a:xfrm>
          <a:prstGeom prst="rect">
            <a:avLst/>
          </a:prstGeom>
        </p:spPr>
      </p:pic>
      <p:sp>
        <p:nvSpPr>
          <p:cNvPr id="7" name="Rectangle 6">
            <a:extLst>
              <a:ext uri="{FF2B5EF4-FFF2-40B4-BE49-F238E27FC236}">
                <a16:creationId xmlns:a16="http://schemas.microsoft.com/office/drawing/2014/main" id="{38B23651-F514-AE87-91D9-E05C1C728F89}"/>
              </a:ext>
            </a:extLst>
          </p:cNvPr>
          <p:cNvSpPr/>
          <p:nvPr/>
        </p:nvSpPr>
        <p:spPr>
          <a:xfrm>
            <a:off x="-202019" y="0"/>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B6C497-B992-2ADB-98E5-E00E81315E8F}"/>
              </a:ext>
            </a:extLst>
          </p:cNvPr>
          <p:cNvSpPr>
            <a:spLocks noGrp="1"/>
          </p:cNvSpPr>
          <p:nvPr>
            <p:ph type="ctrTitle"/>
          </p:nvPr>
        </p:nvSpPr>
        <p:spPr>
          <a:xfrm>
            <a:off x="1206992" y="1606636"/>
            <a:ext cx="10022481" cy="2535798"/>
          </a:xfrm>
        </p:spPr>
        <p:txBody>
          <a:bodyPr>
            <a:noAutofit/>
          </a:bodyPr>
          <a:lstStyle/>
          <a:p>
            <a:pPr algn="l"/>
            <a:r>
              <a:rPr lang="en-US" sz="4400" b="1" i="1" dirty="0">
                <a:solidFill>
                  <a:schemeClr val="bg1"/>
                </a:solidFill>
                <a:latin typeface="Sora Italic"/>
              </a:rPr>
              <a:t>Interpretable Sparse Modeling of Longitudinal Signals via Critical-Range Rectification and Anytime Rule Compression</a:t>
            </a:r>
            <a:endParaRPr lang="en-US" sz="4400" b="1" i="1" dirty="0">
              <a:solidFill>
                <a:schemeClr val="bg1"/>
              </a:solidFill>
              <a:latin typeface="Sora Italic" pitchFamily="2" charset="77"/>
            </a:endParaRPr>
          </a:p>
        </p:txBody>
      </p:sp>
      <p:sp>
        <p:nvSpPr>
          <p:cNvPr id="3" name="Subtitle 2">
            <a:extLst>
              <a:ext uri="{FF2B5EF4-FFF2-40B4-BE49-F238E27FC236}">
                <a16:creationId xmlns:a16="http://schemas.microsoft.com/office/drawing/2014/main" id="{37F89600-AADC-53DA-B244-AF475AA7729C}"/>
              </a:ext>
            </a:extLst>
          </p:cNvPr>
          <p:cNvSpPr>
            <a:spLocks noGrp="1"/>
          </p:cNvSpPr>
          <p:nvPr>
            <p:ph type="subTitle" idx="1"/>
          </p:nvPr>
        </p:nvSpPr>
        <p:spPr>
          <a:xfrm>
            <a:off x="1206992" y="4142435"/>
            <a:ext cx="8915576" cy="314843"/>
          </a:xfrm>
        </p:spPr>
        <p:txBody>
          <a:bodyPr>
            <a:normAutofit fontScale="77500" lnSpcReduction="20000"/>
          </a:bodyPr>
          <a:lstStyle/>
          <a:p>
            <a:pPr algn="l"/>
            <a:r>
              <a:rPr lang="en-US" dirty="0">
                <a:solidFill>
                  <a:srgbClr val="98C5E9"/>
                </a:solidFill>
              </a:rPr>
              <a:t>Achieving Explainability while Minimizing Computational Cost</a:t>
            </a:r>
          </a:p>
        </p:txBody>
      </p:sp>
      <p:pic>
        <p:nvPicPr>
          <p:cNvPr id="22" name="Picture 21">
            <a:extLst>
              <a:ext uri="{FF2B5EF4-FFF2-40B4-BE49-F238E27FC236}">
                <a16:creationId xmlns:a16="http://schemas.microsoft.com/office/drawing/2014/main" id="{66F6DC7A-804E-E3FD-58E5-7B9CE4EDC700}"/>
              </a:ext>
            </a:extLst>
          </p:cNvPr>
          <p:cNvPicPr>
            <a:picLocks noChangeAspect="1"/>
          </p:cNvPicPr>
          <p:nvPr/>
        </p:nvPicPr>
        <p:blipFill>
          <a:blip r:embed="rId5"/>
          <a:srcRect l="-1" t="25445" r="71772" b="28723"/>
          <a:stretch>
            <a:fillRect/>
          </a:stretch>
        </p:blipFill>
        <p:spPr>
          <a:xfrm>
            <a:off x="-202019" y="1700463"/>
            <a:ext cx="1097010" cy="2756815"/>
          </a:xfrm>
          <a:prstGeom prst="rect">
            <a:avLst/>
          </a:prstGeom>
        </p:spPr>
      </p:pic>
      <p:sp>
        <p:nvSpPr>
          <p:cNvPr id="24" name="TextBox 23">
            <a:extLst>
              <a:ext uri="{FF2B5EF4-FFF2-40B4-BE49-F238E27FC236}">
                <a16:creationId xmlns:a16="http://schemas.microsoft.com/office/drawing/2014/main" id="{FB6AE352-E593-0270-6E5B-F83BDA358B5B}"/>
              </a:ext>
            </a:extLst>
          </p:cNvPr>
          <p:cNvSpPr txBox="1"/>
          <p:nvPr/>
        </p:nvSpPr>
        <p:spPr>
          <a:xfrm>
            <a:off x="1206992" y="5745764"/>
            <a:ext cx="3655293" cy="830997"/>
          </a:xfrm>
          <a:prstGeom prst="rect">
            <a:avLst/>
          </a:prstGeom>
          <a:noFill/>
        </p:spPr>
        <p:txBody>
          <a:bodyPr wrap="square" rtlCol="0">
            <a:spAutoFit/>
          </a:bodyPr>
          <a:lstStyle/>
          <a:p>
            <a:r>
              <a:rPr lang="en-US" sz="1600" dirty="0">
                <a:solidFill>
                  <a:schemeClr val="bg1"/>
                </a:solidFill>
              </a:rPr>
              <a:t>Jason Orender</a:t>
            </a:r>
          </a:p>
          <a:p>
            <a:r>
              <a:rPr lang="en-US" sz="1600" dirty="0">
                <a:solidFill>
                  <a:schemeClr val="bg1"/>
                </a:solidFill>
              </a:rPr>
              <a:t>Department of Computer Science</a:t>
            </a:r>
          </a:p>
          <a:p>
            <a:r>
              <a:rPr lang="en-US" sz="1600">
                <a:solidFill>
                  <a:schemeClr val="bg1"/>
                </a:solidFill>
              </a:rPr>
              <a:t>Date 2/23/2026</a:t>
            </a:r>
            <a:endParaRPr lang="en-US" sz="1600" dirty="0">
              <a:solidFill>
                <a:schemeClr val="bg1"/>
              </a:solidFill>
            </a:endParaRPr>
          </a:p>
        </p:txBody>
      </p:sp>
      <p:pic>
        <p:nvPicPr>
          <p:cNvPr id="28" name="Picture 27" descr="A black and white logo with a crown&#10;&#10;AI-generated content may be incorrect.">
            <a:extLst>
              <a:ext uri="{FF2B5EF4-FFF2-40B4-BE49-F238E27FC236}">
                <a16:creationId xmlns:a16="http://schemas.microsoft.com/office/drawing/2014/main" id="{DA041C89-9C73-48F0-5B0D-26FDD195D4BB}"/>
              </a:ext>
            </a:extLst>
          </p:cNvPr>
          <p:cNvPicPr>
            <a:picLocks noChangeAspect="1"/>
          </p:cNvPicPr>
          <p:nvPr/>
        </p:nvPicPr>
        <p:blipFill>
          <a:blip r:embed="rId6"/>
          <a:stretch>
            <a:fillRect/>
          </a:stretch>
        </p:blipFill>
        <p:spPr>
          <a:xfrm>
            <a:off x="9476892" y="407659"/>
            <a:ext cx="2301449" cy="963941"/>
          </a:xfrm>
          <a:prstGeom prst="rect">
            <a:avLst/>
          </a:prstGeom>
        </p:spPr>
      </p:pic>
      <p:sp>
        <p:nvSpPr>
          <p:cNvPr id="4" name="Subtitle 2">
            <a:extLst>
              <a:ext uri="{FF2B5EF4-FFF2-40B4-BE49-F238E27FC236}">
                <a16:creationId xmlns:a16="http://schemas.microsoft.com/office/drawing/2014/main" id="{08ABB3F9-14C0-4A43-12D7-F3E6430134B7}"/>
              </a:ext>
            </a:extLst>
          </p:cNvPr>
          <p:cNvSpPr txBox="1">
            <a:spLocks/>
          </p:cNvSpPr>
          <p:nvPr/>
        </p:nvSpPr>
        <p:spPr>
          <a:xfrm>
            <a:off x="8860971" y="4811486"/>
            <a:ext cx="2791708" cy="157297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r>
              <a:rPr lang="en-US" dirty="0">
                <a:solidFill>
                  <a:srgbClr val="98C5E9"/>
                </a:solidFill>
              </a:rPr>
              <a:t>Committee Members:</a:t>
            </a:r>
            <a:br>
              <a:rPr lang="en-US" dirty="0">
                <a:solidFill>
                  <a:srgbClr val="98C5E9"/>
                </a:solidFill>
              </a:rPr>
            </a:br>
            <a:r>
              <a:rPr lang="en-US" dirty="0">
                <a:solidFill>
                  <a:srgbClr val="98C5E9"/>
                </a:solidFill>
              </a:rPr>
              <a:t>     Dr. </a:t>
            </a:r>
            <a:r>
              <a:rPr lang="en-US" dirty="0" err="1">
                <a:solidFill>
                  <a:srgbClr val="98C5E9"/>
                </a:solidFill>
              </a:rPr>
              <a:t>Jiangwen</a:t>
            </a:r>
            <a:r>
              <a:rPr lang="en-US" dirty="0">
                <a:solidFill>
                  <a:srgbClr val="98C5E9"/>
                </a:solidFill>
              </a:rPr>
              <a:t> Sun</a:t>
            </a:r>
            <a:br>
              <a:rPr lang="en-US" dirty="0">
                <a:solidFill>
                  <a:srgbClr val="98C5E9"/>
                </a:solidFill>
              </a:rPr>
            </a:br>
            <a:r>
              <a:rPr lang="en-US" dirty="0">
                <a:solidFill>
                  <a:srgbClr val="98C5E9"/>
                </a:solidFill>
              </a:rPr>
              <a:t>     Dr. Mohammed Zubair</a:t>
            </a:r>
            <a:br>
              <a:rPr lang="en-US" dirty="0">
                <a:solidFill>
                  <a:srgbClr val="98C5E9"/>
                </a:solidFill>
              </a:rPr>
            </a:br>
            <a:r>
              <a:rPr lang="en-US" dirty="0">
                <a:solidFill>
                  <a:srgbClr val="98C5E9"/>
                </a:solidFill>
              </a:rPr>
              <a:t>     Dr. </a:t>
            </a:r>
            <a:r>
              <a:rPr lang="en-US" dirty="0" err="1">
                <a:solidFill>
                  <a:srgbClr val="98C5E9"/>
                </a:solidFill>
              </a:rPr>
              <a:t>Yoahang</a:t>
            </a:r>
            <a:r>
              <a:rPr lang="en-US" dirty="0">
                <a:solidFill>
                  <a:srgbClr val="98C5E9"/>
                </a:solidFill>
              </a:rPr>
              <a:t> Li</a:t>
            </a:r>
            <a:br>
              <a:rPr lang="en-US" dirty="0">
                <a:solidFill>
                  <a:srgbClr val="98C5E9"/>
                </a:solidFill>
              </a:rPr>
            </a:br>
            <a:r>
              <a:rPr lang="en-US" dirty="0">
                <a:solidFill>
                  <a:srgbClr val="98C5E9"/>
                </a:solidFill>
              </a:rPr>
              <a:t>     Dr. Yet Nguyen</a:t>
            </a:r>
          </a:p>
        </p:txBody>
      </p:sp>
    </p:spTree>
    <p:extLst>
      <p:ext uri="{BB962C8B-B14F-4D97-AF65-F5344CB8AC3E}">
        <p14:creationId xmlns:p14="http://schemas.microsoft.com/office/powerpoint/2010/main" val="922046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E1590-C053-F095-A726-C4710F22B4C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91CA3DD-E183-CCD0-42B3-22CCCEFB5ADB}"/>
              </a:ext>
            </a:extLst>
          </p:cNvPr>
          <p:cNvSpPr/>
          <p:nvPr/>
        </p:nvSpPr>
        <p:spPr>
          <a:xfrm>
            <a:off x="0" y="0"/>
            <a:ext cx="12298680" cy="6858000"/>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366E392-04C6-C16F-9C24-DE9E903E3C55}"/>
              </a:ext>
            </a:extLst>
          </p:cNvPr>
          <p:cNvPicPr>
            <a:picLocks noChangeAspect="1"/>
          </p:cNvPicPr>
          <p:nvPr/>
        </p:nvPicPr>
        <p:blipFill>
          <a:blip r:embed="rId3">
            <a:alphaModFix amt="34000"/>
          </a:blip>
          <a:srcRect t="36589" r="-798" b="26265"/>
          <a:stretch>
            <a:fillRect/>
          </a:stretch>
        </p:blipFill>
        <p:spPr>
          <a:xfrm>
            <a:off x="-46225" y="0"/>
            <a:ext cx="12543025" cy="6858000"/>
          </a:xfrm>
          <a:prstGeom prst="rect">
            <a:avLst/>
          </a:prstGeom>
        </p:spPr>
      </p:pic>
      <p:sp>
        <p:nvSpPr>
          <p:cNvPr id="2" name="TextBox 1">
            <a:extLst>
              <a:ext uri="{FF2B5EF4-FFF2-40B4-BE49-F238E27FC236}">
                <a16:creationId xmlns:a16="http://schemas.microsoft.com/office/drawing/2014/main" id="{5A2DACD1-1257-F1CF-244E-4A032B040785}"/>
              </a:ext>
            </a:extLst>
          </p:cNvPr>
          <p:cNvSpPr txBox="1"/>
          <p:nvPr/>
        </p:nvSpPr>
        <p:spPr>
          <a:xfrm>
            <a:off x="509453" y="1382638"/>
            <a:ext cx="5586547"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chemeClr val="bg1"/>
                </a:solidFill>
                <a:latin typeface="Sora" pitchFamily="2" charset="77"/>
              </a:rPr>
              <a:t>Measuring Success</a:t>
            </a:r>
          </a:p>
        </p:txBody>
      </p:sp>
      <p:sp>
        <p:nvSpPr>
          <p:cNvPr id="3" name="TextBox 2">
            <a:extLst>
              <a:ext uri="{FF2B5EF4-FFF2-40B4-BE49-F238E27FC236}">
                <a16:creationId xmlns:a16="http://schemas.microsoft.com/office/drawing/2014/main" id="{ED0E0558-9B90-C4AD-CEE2-0C3639C300C3}"/>
              </a:ext>
            </a:extLst>
          </p:cNvPr>
          <p:cNvSpPr txBox="1"/>
          <p:nvPr/>
        </p:nvSpPr>
        <p:spPr>
          <a:xfrm>
            <a:off x="509453" y="2975051"/>
            <a:ext cx="5586547" cy="1261627"/>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goal of this work is to create a system for modeling that produces easily interpretable rules but still describes the phenomenon as well </a:t>
            </a:r>
            <a:r>
              <a:rPr lang="en-US" sz="1300" i="1" dirty="0">
                <a:solidFill>
                  <a:schemeClr val="bg1"/>
                </a:solidFill>
                <a:latin typeface="Sora" pitchFamily="2" charset="77"/>
                <a:ea typeface="Inter" panose="020B0502030000000004" pitchFamily="34" charset="0"/>
                <a:cs typeface="Plus Jakarta Sans" pitchFamily="2" charset="0"/>
              </a:rPr>
              <a:t>or nearly as well </a:t>
            </a:r>
            <a:r>
              <a:rPr lang="en-US" sz="1300" dirty="0">
                <a:solidFill>
                  <a:schemeClr val="bg1"/>
                </a:solidFill>
                <a:latin typeface="Sora" pitchFamily="2" charset="77"/>
                <a:ea typeface="Inter" panose="020B0502030000000004" pitchFamily="34" charset="0"/>
                <a:cs typeface="Plus Jakarta Sans" pitchFamily="2" charset="0"/>
              </a:rPr>
              <a:t>as the best alternate solution.  The metrics we used are selected to be as descriptive and non-biased as possible:</a:t>
            </a:r>
          </a:p>
        </p:txBody>
      </p:sp>
      <p:cxnSp>
        <p:nvCxnSpPr>
          <p:cNvPr id="4" name="Straight Connector 3">
            <a:extLst>
              <a:ext uri="{FF2B5EF4-FFF2-40B4-BE49-F238E27FC236}">
                <a16:creationId xmlns:a16="http://schemas.microsoft.com/office/drawing/2014/main" id="{B4CE9475-1AA1-FEE1-AFFA-95A8813E334A}"/>
              </a:ext>
            </a:extLst>
          </p:cNvPr>
          <p:cNvCxnSpPr>
            <a:cxnSpLocks/>
          </p:cNvCxnSpPr>
          <p:nvPr/>
        </p:nvCxnSpPr>
        <p:spPr>
          <a:xfrm>
            <a:off x="729303" y="2357051"/>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5" name="Subtitle 2">
            <a:extLst>
              <a:ext uri="{FF2B5EF4-FFF2-40B4-BE49-F238E27FC236}">
                <a16:creationId xmlns:a16="http://schemas.microsoft.com/office/drawing/2014/main" id="{E353311D-54AC-4EF9-D7E6-B603167EB47E}"/>
              </a:ext>
            </a:extLst>
          </p:cNvPr>
          <p:cNvSpPr txBox="1">
            <a:spLocks/>
          </p:cNvSpPr>
          <p:nvPr/>
        </p:nvSpPr>
        <p:spPr>
          <a:xfrm>
            <a:off x="509453" y="2660209"/>
            <a:ext cx="3937958" cy="249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Predictive and Interpretable</a:t>
            </a:r>
          </a:p>
        </p:txBody>
      </p:sp>
      <p:pic>
        <p:nvPicPr>
          <p:cNvPr id="48" name="Picture 47" descr="A white crown with a black background&#10;&#10;AI-generated content may be incorrect.">
            <a:extLst>
              <a:ext uri="{FF2B5EF4-FFF2-40B4-BE49-F238E27FC236}">
                <a16:creationId xmlns:a16="http://schemas.microsoft.com/office/drawing/2014/main" id="{0DF02734-3937-12FE-1EAF-68D0A6312A08}"/>
              </a:ext>
            </a:extLst>
          </p:cNvPr>
          <p:cNvPicPr>
            <a:picLocks noChangeAspect="1"/>
          </p:cNvPicPr>
          <p:nvPr/>
        </p:nvPicPr>
        <p:blipFill>
          <a:blip r:embed="rId4"/>
          <a:stretch>
            <a:fillRect/>
          </a:stretch>
        </p:blipFill>
        <p:spPr>
          <a:xfrm>
            <a:off x="540616" y="528557"/>
            <a:ext cx="711200" cy="558800"/>
          </a:xfrm>
          <a:prstGeom prst="rect">
            <a:avLst/>
          </a:prstGeom>
        </p:spPr>
      </p:pic>
      <p:sp>
        <p:nvSpPr>
          <p:cNvPr id="51" name="TextBox 50">
            <a:extLst>
              <a:ext uri="{FF2B5EF4-FFF2-40B4-BE49-F238E27FC236}">
                <a16:creationId xmlns:a16="http://schemas.microsoft.com/office/drawing/2014/main" id="{F50C09D1-8EE1-BEA9-10A7-D34CDAD26CFA}"/>
              </a:ext>
            </a:extLst>
          </p:cNvPr>
          <p:cNvSpPr txBox="1"/>
          <p:nvPr/>
        </p:nvSpPr>
        <p:spPr>
          <a:xfrm>
            <a:off x="540616" y="4236678"/>
            <a:ext cx="5649001" cy="216187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Performance:</a:t>
            </a:r>
          </a:p>
          <a:p>
            <a:pPr marL="742950" lvl="1"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Area Under the ROC Curve (AUC)</a:t>
            </a:r>
          </a:p>
          <a:p>
            <a:pPr marL="742950" lvl="1"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Youden’s J-Index (notable for its use in imbalanced data sets) </a:t>
            </a:r>
          </a:p>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Interpretability:</a:t>
            </a:r>
          </a:p>
          <a:p>
            <a:pPr marL="742950" lvl="1"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Number of Features / Rules (minimized)</a:t>
            </a:r>
          </a:p>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Efficiency:</a:t>
            </a:r>
          </a:p>
          <a:p>
            <a:pPr marL="742950" lvl="1"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Training / Inference Runtime</a:t>
            </a:r>
          </a:p>
        </p:txBody>
      </p:sp>
      <p:pic>
        <p:nvPicPr>
          <p:cNvPr id="8" name="Picture 7">
            <a:extLst>
              <a:ext uri="{FF2B5EF4-FFF2-40B4-BE49-F238E27FC236}">
                <a16:creationId xmlns:a16="http://schemas.microsoft.com/office/drawing/2014/main" id="{CBA2AD0B-B9FD-870D-9EC4-4EEABFF223A0}"/>
              </a:ext>
            </a:extLst>
          </p:cNvPr>
          <p:cNvPicPr>
            <a:picLocks noChangeAspect="1"/>
          </p:cNvPicPr>
          <p:nvPr/>
        </p:nvPicPr>
        <p:blipFill>
          <a:blip r:embed="rId5"/>
          <a:stretch>
            <a:fillRect/>
          </a:stretch>
        </p:blipFill>
        <p:spPr>
          <a:xfrm>
            <a:off x="6523675" y="4172896"/>
            <a:ext cx="4031999" cy="2490352"/>
          </a:xfrm>
          <a:prstGeom prst="rect">
            <a:avLst/>
          </a:prstGeom>
        </p:spPr>
      </p:pic>
      <p:pic>
        <p:nvPicPr>
          <p:cNvPr id="10" name="Picture 9">
            <a:extLst>
              <a:ext uri="{FF2B5EF4-FFF2-40B4-BE49-F238E27FC236}">
                <a16:creationId xmlns:a16="http://schemas.microsoft.com/office/drawing/2014/main" id="{93EC9F0D-1449-8C09-CE39-8D694AC70565}"/>
              </a:ext>
            </a:extLst>
          </p:cNvPr>
          <p:cNvPicPr>
            <a:picLocks noChangeAspect="1"/>
          </p:cNvPicPr>
          <p:nvPr/>
        </p:nvPicPr>
        <p:blipFill>
          <a:blip r:embed="rId6"/>
          <a:stretch>
            <a:fillRect/>
          </a:stretch>
        </p:blipFill>
        <p:spPr>
          <a:xfrm>
            <a:off x="6523675" y="788599"/>
            <a:ext cx="3698741" cy="3026243"/>
          </a:xfrm>
          <a:prstGeom prst="rect">
            <a:avLst/>
          </a:prstGeom>
        </p:spPr>
      </p:pic>
      <p:pic>
        <p:nvPicPr>
          <p:cNvPr id="12" name="Picture 11">
            <a:extLst>
              <a:ext uri="{FF2B5EF4-FFF2-40B4-BE49-F238E27FC236}">
                <a16:creationId xmlns:a16="http://schemas.microsoft.com/office/drawing/2014/main" id="{B01686B8-EA71-D0EB-ED08-2AF6C944E6FC}"/>
              </a:ext>
            </a:extLst>
          </p:cNvPr>
          <p:cNvPicPr>
            <a:picLocks noChangeAspect="1"/>
          </p:cNvPicPr>
          <p:nvPr/>
        </p:nvPicPr>
        <p:blipFill>
          <a:blip r:embed="rId7"/>
          <a:stretch>
            <a:fillRect/>
          </a:stretch>
        </p:blipFill>
        <p:spPr>
          <a:xfrm>
            <a:off x="8778087" y="194752"/>
            <a:ext cx="3413913" cy="2560435"/>
          </a:xfrm>
          <a:prstGeom prst="rect">
            <a:avLst/>
          </a:prstGeom>
        </p:spPr>
      </p:pic>
      <p:pic>
        <p:nvPicPr>
          <p:cNvPr id="17" name="Picture 16">
            <a:extLst>
              <a:ext uri="{FF2B5EF4-FFF2-40B4-BE49-F238E27FC236}">
                <a16:creationId xmlns:a16="http://schemas.microsoft.com/office/drawing/2014/main" id="{698EAFEB-FA1B-59B8-41B7-759501D26C26}"/>
              </a:ext>
            </a:extLst>
          </p:cNvPr>
          <p:cNvPicPr>
            <a:picLocks noChangeAspect="1"/>
          </p:cNvPicPr>
          <p:nvPr/>
        </p:nvPicPr>
        <p:blipFill>
          <a:blip r:embed="rId8"/>
          <a:stretch>
            <a:fillRect/>
          </a:stretch>
        </p:blipFill>
        <p:spPr>
          <a:xfrm>
            <a:off x="8830201" y="3461015"/>
            <a:ext cx="3378506" cy="2533879"/>
          </a:xfrm>
          <a:prstGeom prst="rect">
            <a:avLst/>
          </a:prstGeom>
        </p:spPr>
      </p:pic>
      <p:sp>
        <p:nvSpPr>
          <p:cNvPr id="18" name="Arrow: Down 17">
            <a:extLst>
              <a:ext uri="{FF2B5EF4-FFF2-40B4-BE49-F238E27FC236}">
                <a16:creationId xmlns:a16="http://schemas.microsoft.com/office/drawing/2014/main" id="{CF3D4F8E-6AAD-F46B-A255-7C7980B99337}"/>
              </a:ext>
            </a:extLst>
          </p:cNvPr>
          <p:cNvSpPr/>
          <p:nvPr/>
        </p:nvSpPr>
        <p:spPr>
          <a:xfrm>
            <a:off x="10816492" y="2907323"/>
            <a:ext cx="1086339" cy="4015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11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AEC76-5D5E-B3EA-46FC-1C9A32C9D87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DC9EFFD-0BE6-3641-779C-7E5957AD96BB}"/>
              </a:ext>
            </a:extLst>
          </p:cNvPr>
          <p:cNvSpPr/>
          <p:nvPr/>
        </p:nvSpPr>
        <p:spPr>
          <a:xfrm>
            <a:off x="0" y="0"/>
            <a:ext cx="10333850" cy="6858000"/>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20DAE83C-5D39-23BE-D6CC-1846163EDCB9}"/>
              </a:ext>
            </a:extLst>
          </p:cNvPr>
          <p:cNvPicPr>
            <a:picLocks noChangeAspect="1"/>
          </p:cNvPicPr>
          <p:nvPr/>
        </p:nvPicPr>
        <p:blipFill>
          <a:blip r:embed="rId3">
            <a:alphaModFix amt="34000"/>
          </a:blip>
          <a:srcRect t="24723" r="5996" b="26265"/>
          <a:stretch>
            <a:fillRect/>
          </a:stretch>
        </p:blipFill>
        <p:spPr>
          <a:xfrm>
            <a:off x="-29190" y="-5191"/>
            <a:ext cx="8865462" cy="6858000"/>
          </a:xfrm>
          <a:prstGeom prst="rect">
            <a:avLst/>
          </a:prstGeom>
        </p:spPr>
      </p:pic>
      <p:sp>
        <p:nvSpPr>
          <p:cNvPr id="2" name="TextBox 1">
            <a:extLst>
              <a:ext uri="{FF2B5EF4-FFF2-40B4-BE49-F238E27FC236}">
                <a16:creationId xmlns:a16="http://schemas.microsoft.com/office/drawing/2014/main" id="{3E168E00-F153-5EAE-00BF-78405A2DA7B2}"/>
              </a:ext>
            </a:extLst>
          </p:cNvPr>
          <p:cNvSpPr txBox="1"/>
          <p:nvPr/>
        </p:nvSpPr>
        <p:spPr>
          <a:xfrm>
            <a:off x="509453" y="379483"/>
            <a:ext cx="5586547" cy="64633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dirty="0">
                <a:solidFill>
                  <a:schemeClr val="bg1"/>
                </a:solidFill>
                <a:latin typeface="Sora" pitchFamily="2" charset="77"/>
              </a:rPr>
              <a:t>Research Questions</a:t>
            </a:r>
          </a:p>
        </p:txBody>
      </p:sp>
      <p:sp>
        <p:nvSpPr>
          <p:cNvPr id="3" name="TextBox 2">
            <a:extLst>
              <a:ext uri="{FF2B5EF4-FFF2-40B4-BE49-F238E27FC236}">
                <a16:creationId xmlns:a16="http://schemas.microsoft.com/office/drawing/2014/main" id="{1E2420CA-1BC7-75CB-6484-74F178CBE7E6}"/>
              </a:ext>
            </a:extLst>
          </p:cNvPr>
          <p:cNvSpPr txBox="1"/>
          <p:nvPr/>
        </p:nvSpPr>
        <p:spPr>
          <a:xfrm>
            <a:off x="509453" y="1618274"/>
            <a:ext cx="9619284" cy="1261627"/>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Selecting relevant features in high-dimensional, strongly correlated longitudinal data is challenging when go/no-go thresholds and lags drive outcomes.  Many physical phenomena (e.g. brittle fracture) and psychological outcomes are governed by such rules. We use binarization to map continuous measurements to binary indicators defined by critical ranges, simplifying correlations and stabilizing sparse model fitting. This motivation begs the following research questions:</a:t>
            </a:r>
          </a:p>
        </p:txBody>
      </p:sp>
      <p:cxnSp>
        <p:nvCxnSpPr>
          <p:cNvPr id="4" name="Straight Connector 3">
            <a:extLst>
              <a:ext uri="{FF2B5EF4-FFF2-40B4-BE49-F238E27FC236}">
                <a16:creationId xmlns:a16="http://schemas.microsoft.com/office/drawing/2014/main" id="{E89E1D6F-E84C-173F-A144-93355A134ABC}"/>
              </a:ext>
            </a:extLst>
          </p:cNvPr>
          <p:cNvCxnSpPr>
            <a:cxnSpLocks/>
          </p:cNvCxnSpPr>
          <p:nvPr/>
        </p:nvCxnSpPr>
        <p:spPr>
          <a:xfrm>
            <a:off x="634960" y="1074702"/>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5" name="Subtitle 2">
            <a:extLst>
              <a:ext uri="{FF2B5EF4-FFF2-40B4-BE49-F238E27FC236}">
                <a16:creationId xmlns:a16="http://schemas.microsoft.com/office/drawing/2014/main" id="{B61220F2-708C-4AB7-B1AB-DB226315DB47}"/>
              </a:ext>
            </a:extLst>
          </p:cNvPr>
          <p:cNvSpPr txBox="1">
            <a:spLocks/>
          </p:cNvSpPr>
          <p:nvPr/>
        </p:nvSpPr>
        <p:spPr>
          <a:xfrm>
            <a:off x="509453" y="1303431"/>
            <a:ext cx="3013346"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Motivation</a:t>
            </a:r>
          </a:p>
        </p:txBody>
      </p:sp>
      <p:sp>
        <p:nvSpPr>
          <p:cNvPr id="14" name="Rectangle 13">
            <a:extLst>
              <a:ext uri="{FF2B5EF4-FFF2-40B4-BE49-F238E27FC236}">
                <a16:creationId xmlns:a16="http://schemas.microsoft.com/office/drawing/2014/main" id="{BB7F1719-5E8B-3982-E732-E4CF0CEC60A1}"/>
              </a:ext>
            </a:extLst>
          </p:cNvPr>
          <p:cNvSpPr/>
          <p:nvPr/>
        </p:nvSpPr>
        <p:spPr>
          <a:xfrm>
            <a:off x="634960" y="3022987"/>
            <a:ext cx="5242209" cy="1095717"/>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sp>
        <p:nvSpPr>
          <p:cNvPr id="15" name="Subtitle 2">
            <a:extLst>
              <a:ext uri="{FF2B5EF4-FFF2-40B4-BE49-F238E27FC236}">
                <a16:creationId xmlns:a16="http://schemas.microsoft.com/office/drawing/2014/main" id="{2CD29250-E173-AC96-2641-C705C830ADA7}"/>
              </a:ext>
            </a:extLst>
          </p:cNvPr>
          <p:cNvSpPr txBox="1">
            <a:spLocks/>
          </p:cNvSpPr>
          <p:nvPr/>
        </p:nvSpPr>
        <p:spPr>
          <a:xfrm>
            <a:off x="762010" y="3148943"/>
            <a:ext cx="1197982" cy="86065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rgbClr val="043657"/>
                </a:solidFill>
              </a:rPr>
              <a:t>RQ1</a:t>
            </a:r>
          </a:p>
        </p:txBody>
      </p:sp>
      <p:cxnSp>
        <p:nvCxnSpPr>
          <p:cNvPr id="19" name="Straight Connector 18">
            <a:extLst>
              <a:ext uri="{FF2B5EF4-FFF2-40B4-BE49-F238E27FC236}">
                <a16:creationId xmlns:a16="http://schemas.microsoft.com/office/drawing/2014/main" id="{EEA39E70-E263-25CD-57DC-1A0A5922C1AB}"/>
              </a:ext>
            </a:extLst>
          </p:cNvPr>
          <p:cNvCxnSpPr>
            <a:cxnSpLocks/>
          </p:cNvCxnSpPr>
          <p:nvPr/>
        </p:nvCxnSpPr>
        <p:spPr>
          <a:xfrm>
            <a:off x="2139745" y="3139669"/>
            <a:ext cx="0" cy="892053"/>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6D7C3ED-AFB3-B851-CCC3-B26338152353}"/>
              </a:ext>
            </a:extLst>
          </p:cNvPr>
          <p:cNvSpPr txBox="1"/>
          <p:nvPr/>
        </p:nvSpPr>
        <p:spPr>
          <a:xfrm>
            <a:off x="2274952" y="3231772"/>
            <a:ext cx="3404338" cy="692497"/>
          </a:xfrm>
          <a:prstGeom prst="rect">
            <a:avLst/>
          </a:prstGeom>
          <a:noFill/>
          <a:ln>
            <a:noFill/>
          </a:ln>
        </p:spPr>
        <p:txBody>
          <a:bodyPr wrap="square" rtlCol="0" anchor="ctr">
            <a:spAutoFit/>
          </a:bodyPr>
          <a:lstStyle/>
          <a:p>
            <a:r>
              <a:rPr lang="en-US" sz="1300" dirty="0">
                <a:solidFill>
                  <a:srgbClr val="043657"/>
                </a:solidFill>
                <a:latin typeface="Sora" pitchFamily="2" charset="77"/>
                <a:ea typeface="Inter" panose="020B0502030000000004" pitchFamily="34" charset="0"/>
                <a:cs typeface="Plus Jakarta Sans" pitchFamily="2" charset="0"/>
              </a:rPr>
              <a:t>Can critical-range binarization produce a stable sparse baseline with reliable feature attribution?</a:t>
            </a:r>
          </a:p>
        </p:txBody>
      </p:sp>
      <p:sp>
        <p:nvSpPr>
          <p:cNvPr id="25" name="Rectangle 24">
            <a:extLst>
              <a:ext uri="{FF2B5EF4-FFF2-40B4-BE49-F238E27FC236}">
                <a16:creationId xmlns:a16="http://schemas.microsoft.com/office/drawing/2014/main" id="{2A2A471F-D579-EB15-ECD3-FA8381A5B3B4}"/>
              </a:ext>
            </a:extLst>
          </p:cNvPr>
          <p:cNvSpPr/>
          <p:nvPr/>
        </p:nvSpPr>
        <p:spPr>
          <a:xfrm>
            <a:off x="634960" y="4349932"/>
            <a:ext cx="5242209" cy="749818"/>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cxnSp>
        <p:nvCxnSpPr>
          <p:cNvPr id="27" name="Straight Connector 26">
            <a:extLst>
              <a:ext uri="{FF2B5EF4-FFF2-40B4-BE49-F238E27FC236}">
                <a16:creationId xmlns:a16="http://schemas.microsoft.com/office/drawing/2014/main" id="{B01E45B9-5673-2E43-52C4-5F905A617D78}"/>
              </a:ext>
            </a:extLst>
          </p:cNvPr>
          <p:cNvCxnSpPr>
            <a:cxnSpLocks/>
          </p:cNvCxnSpPr>
          <p:nvPr/>
        </p:nvCxnSpPr>
        <p:spPr>
          <a:xfrm>
            <a:off x="2139745" y="4492463"/>
            <a:ext cx="0" cy="532829"/>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7AA1790F-0200-60AA-95A4-016A6021CD23}"/>
              </a:ext>
            </a:extLst>
          </p:cNvPr>
          <p:cNvPicPr>
            <a:picLocks noChangeAspect="1"/>
          </p:cNvPicPr>
          <p:nvPr/>
        </p:nvPicPr>
        <p:blipFill>
          <a:blip r:embed="rId4"/>
          <a:srcRect/>
          <a:stretch/>
        </p:blipFill>
        <p:spPr>
          <a:xfrm>
            <a:off x="11048875" y="416272"/>
            <a:ext cx="711200" cy="558800"/>
          </a:xfrm>
          <a:prstGeom prst="rect">
            <a:avLst/>
          </a:prstGeom>
        </p:spPr>
      </p:pic>
      <p:sp>
        <p:nvSpPr>
          <p:cNvPr id="23" name="Subtitle 2">
            <a:extLst>
              <a:ext uri="{FF2B5EF4-FFF2-40B4-BE49-F238E27FC236}">
                <a16:creationId xmlns:a16="http://schemas.microsoft.com/office/drawing/2014/main" id="{2A1DFAD5-4A23-6DAE-E8D4-F2AF373A6435}"/>
              </a:ext>
            </a:extLst>
          </p:cNvPr>
          <p:cNvSpPr txBox="1">
            <a:spLocks/>
          </p:cNvSpPr>
          <p:nvPr/>
        </p:nvSpPr>
        <p:spPr>
          <a:xfrm>
            <a:off x="783068" y="4491038"/>
            <a:ext cx="1197982" cy="53282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rgbClr val="043657"/>
                </a:solidFill>
              </a:rPr>
              <a:t>RQ2</a:t>
            </a:r>
          </a:p>
        </p:txBody>
      </p:sp>
      <p:sp>
        <p:nvSpPr>
          <p:cNvPr id="24" name="TextBox 23">
            <a:extLst>
              <a:ext uri="{FF2B5EF4-FFF2-40B4-BE49-F238E27FC236}">
                <a16:creationId xmlns:a16="http://schemas.microsoft.com/office/drawing/2014/main" id="{D1A75D43-C24A-111B-B51D-23C5D30C2B54}"/>
              </a:ext>
            </a:extLst>
          </p:cNvPr>
          <p:cNvSpPr txBox="1"/>
          <p:nvPr/>
        </p:nvSpPr>
        <p:spPr>
          <a:xfrm>
            <a:off x="2250214" y="4470518"/>
            <a:ext cx="3404338" cy="492443"/>
          </a:xfrm>
          <a:prstGeom prst="rect">
            <a:avLst/>
          </a:prstGeom>
          <a:noFill/>
          <a:ln>
            <a:noFill/>
          </a:ln>
        </p:spPr>
        <p:txBody>
          <a:bodyPr wrap="square" rtlCol="0" anchor="ctr">
            <a:spAutoFit/>
          </a:bodyPr>
          <a:lstStyle/>
          <a:p>
            <a:r>
              <a:rPr lang="en-US" sz="1300" dirty="0">
                <a:solidFill>
                  <a:srgbClr val="043657"/>
                </a:solidFill>
                <a:latin typeface="Sora" pitchFamily="2" charset="77"/>
                <a:ea typeface="Inter" panose="020B0502030000000004" pitchFamily="34" charset="0"/>
                <a:cs typeface="Plus Jakarta Sans" pitchFamily="2" charset="0"/>
              </a:rPr>
              <a:t>Why does binarization work, and can the backbone be generalized?</a:t>
            </a:r>
          </a:p>
        </p:txBody>
      </p:sp>
      <p:sp>
        <p:nvSpPr>
          <p:cNvPr id="52" name="Rectangle 51">
            <a:extLst>
              <a:ext uri="{FF2B5EF4-FFF2-40B4-BE49-F238E27FC236}">
                <a16:creationId xmlns:a16="http://schemas.microsoft.com/office/drawing/2014/main" id="{E227C72D-3A53-E095-890F-EBD8C6896AF4}"/>
              </a:ext>
            </a:extLst>
          </p:cNvPr>
          <p:cNvSpPr/>
          <p:nvPr/>
        </p:nvSpPr>
        <p:spPr>
          <a:xfrm>
            <a:off x="634960" y="5341330"/>
            <a:ext cx="5242209" cy="749818"/>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cxnSp>
        <p:nvCxnSpPr>
          <p:cNvPr id="53" name="Straight Connector 52">
            <a:extLst>
              <a:ext uri="{FF2B5EF4-FFF2-40B4-BE49-F238E27FC236}">
                <a16:creationId xmlns:a16="http://schemas.microsoft.com/office/drawing/2014/main" id="{54410122-45F2-0304-6583-9066D7A1CE1E}"/>
              </a:ext>
            </a:extLst>
          </p:cNvPr>
          <p:cNvCxnSpPr>
            <a:cxnSpLocks/>
          </p:cNvCxnSpPr>
          <p:nvPr/>
        </p:nvCxnSpPr>
        <p:spPr>
          <a:xfrm>
            <a:off x="2139745" y="5483861"/>
            <a:ext cx="0" cy="532829"/>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54" name="Subtitle 2">
            <a:extLst>
              <a:ext uri="{FF2B5EF4-FFF2-40B4-BE49-F238E27FC236}">
                <a16:creationId xmlns:a16="http://schemas.microsoft.com/office/drawing/2014/main" id="{3D4C8A22-A7D0-E653-64E8-BB725E605D68}"/>
              </a:ext>
            </a:extLst>
          </p:cNvPr>
          <p:cNvSpPr txBox="1">
            <a:spLocks/>
          </p:cNvSpPr>
          <p:nvPr/>
        </p:nvSpPr>
        <p:spPr>
          <a:xfrm>
            <a:off x="783068" y="5482436"/>
            <a:ext cx="1197982" cy="49244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rgbClr val="043657"/>
                </a:solidFill>
              </a:rPr>
              <a:t>RQ3</a:t>
            </a:r>
          </a:p>
        </p:txBody>
      </p:sp>
      <p:sp>
        <p:nvSpPr>
          <p:cNvPr id="55" name="TextBox 54">
            <a:extLst>
              <a:ext uri="{FF2B5EF4-FFF2-40B4-BE49-F238E27FC236}">
                <a16:creationId xmlns:a16="http://schemas.microsoft.com/office/drawing/2014/main" id="{FFEF9E15-7FB3-183A-5893-E078FCDFFC6D}"/>
              </a:ext>
            </a:extLst>
          </p:cNvPr>
          <p:cNvSpPr txBox="1"/>
          <p:nvPr/>
        </p:nvSpPr>
        <p:spPr>
          <a:xfrm>
            <a:off x="2250214" y="5461916"/>
            <a:ext cx="3404338" cy="492443"/>
          </a:xfrm>
          <a:prstGeom prst="rect">
            <a:avLst/>
          </a:prstGeom>
          <a:noFill/>
          <a:ln>
            <a:noFill/>
          </a:ln>
        </p:spPr>
        <p:txBody>
          <a:bodyPr wrap="square" rtlCol="0" anchor="ctr">
            <a:spAutoFit/>
          </a:bodyPr>
          <a:lstStyle/>
          <a:p>
            <a:r>
              <a:rPr lang="en-US" sz="1300" dirty="0">
                <a:solidFill>
                  <a:srgbClr val="043657"/>
                </a:solidFill>
                <a:latin typeface="Sora" pitchFamily="2" charset="77"/>
                <a:ea typeface="Inter" panose="020B0502030000000004" pitchFamily="34" charset="0"/>
                <a:cs typeface="Plus Jakarta Sans" pitchFamily="2" charset="0"/>
              </a:rPr>
              <a:t>Can the solution be compressed into a set of logical rules?</a:t>
            </a:r>
          </a:p>
        </p:txBody>
      </p:sp>
      <p:pic>
        <p:nvPicPr>
          <p:cNvPr id="2052" name="Picture 4">
            <a:extLst>
              <a:ext uri="{FF2B5EF4-FFF2-40B4-BE49-F238E27FC236}">
                <a16:creationId xmlns:a16="http://schemas.microsoft.com/office/drawing/2014/main" id="{0EA93DB6-9DD2-D772-7289-5B8C0A8E3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4915" y="2705753"/>
            <a:ext cx="5533005" cy="402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754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4451-47AA-AB02-6140-897BD4FA8644}"/>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348E13CB-848D-BF9B-E42D-8E069B608692}"/>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B6CFD22A-08D4-D04A-43E2-B39C686EFDD1}"/>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01A1487-0E8A-5B12-1F5A-26AB7ECF6C89}"/>
              </a:ext>
            </a:extLst>
          </p:cNvPr>
          <p:cNvSpPr txBox="1"/>
          <p:nvPr/>
        </p:nvSpPr>
        <p:spPr>
          <a:xfrm>
            <a:off x="1359815" y="2090826"/>
            <a:ext cx="9346861"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02a. </a:t>
            </a:r>
          </a:p>
          <a:p>
            <a:pPr>
              <a:lnSpc>
                <a:spcPct val="100000"/>
              </a:lnSpc>
            </a:pPr>
            <a:r>
              <a:rPr lang="en-US" sz="5500" dirty="0">
                <a:solidFill>
                  <a:schemeClr val="bg1"/>
                </a:solidFill>
                <a:latin typeface="Sora" pitchFamily="2" charset="77"/>
              </a:rPr>
              <a:t>Research Question #1</a:t>
            </a:r>
          </a:p>
        </p:txBody>
      </p:sp>
      <p:sp>
        <p:nvSpPr>
          <p:cNvPr id="3" name="TextBox 2">
            <a:extLst>
              <a:ext uri="{FF2B5EF4-FFF2-40B4-BE49-F238E27FC236}">
                <a16:creationId xmlns:a16="http://schemas.microsoft.com/office/drawing/2014/main" id="{41399476-2665-7AE1-55D9-374516773497}"/>
              </a:ext>
            </a:extLst>
          </p:cNvPr>
          <p:cNvSpPr txBox="1"/>
          <p:nvPr/>
        </p:nvSpPr>
        <p:spPr>
          <a:xfrm>
            <a:off x="1359816" y="3935020"/>
            <a:ext cx="7414070"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Can critical-range binarization produce a stable sparse baseline with reliable feature attribution?</a:t>
            </a:r>
          </a:p>
        </p:txBody>
      </p:sp>
      <p:cxnSp>
        <p:nvCxnSpPr>
          <p:cNvPr id="4" name="Straight Connector 3">
            <a:extLst>
              <a:ext uri="{FF2B5EF4-FFF2-40B4-BE49-F238E27FC236}">
                <a16:creationId xmlns:a16="http://schemas.microsoft.com/office/drawing/2014/main" id="{EEE0B221-AD3D-ADF0-2B08-981EDA5DA0D3}"/>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04604444-1412-387C-9829-DC2271F42BA8}"/>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2ED391DD-6A66-B2FA-F9EA-6B3201862F36}"/>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22075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00CF0-7CAD-1154-1BA9-BB17E9EEA47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F10243F-6D29-F4CB-FA58-B0F5FC27386C}"/>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A409582-C135-9A11-4E61-42AB06E7A94B}"/>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4D8A138C-515B-369A-34CB-F40C10846841}"/>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E0CE5868-299C-1D4B-0981-7F974CA5AC4F}"/>
              </a:ext>
            </a:extLst>
          </p:cNvPr>
          <p:cNvSpPr txBox="1"/>
          <p:nvPr/>
        </p:nvSpPr>
        <p:spPr>
          <a:xfrm>
            <a:off x="635016" y="429911"/>
            <a:ext cx="10847270"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5000" dirty="0">
                <a:solidFill>
                  <a:srgbClr val="043657"/>
                </a:solidFill>
                <a:latin typeface="Sora" pitchFamily="2" charset="77"/>
              </a:rPr>
              <a:t>RQ1: Rectification Step</a:t>
            </a:r>
          </a:p>
        </p:txBody>
      </p:sp>
      <p:sp>
        <p:nvSpPr>
          <p:cNvPr id="11" name="Subtitle 2">
            <a:extLst>
              <a:ext uri="{FF2B5EF4-FFF2-40B4-BE49-F238E27FC236}">
                <a16:creationId xmlns:a16="http://schemas.microsoft.com/office/drawing/2014/main" id="{FD02F8F0-9C7B-C43B-5E30-97C10C728FCF}"/>
              </a:ext>
            </a:extLst>
          </p:cNvPr>
          <p:cNvSpPr txBox="1">
            <a:spLocks/>
          </p:cNvSpPr>
          <p:nvPr/>
        </p:nvSpPr>
        <p:spPr>
          <a:xfrm>
            <a:off x="593813" y="5425509"/>
            <a:ext cx="669199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Collect and Flatten Longitudinal Data</a:t>
            </a:r>
          </a:p>
        </p:txBody>
      </p:sp>
      <p:sp>
        <p:nvSpPr>
          <p:cNvPr id="12" name="TextBox 11">
            <a:extLst>
              <a:ext uri="{FF2B5EF4-FFF2-40B4-BE49-F238E27FC236}">
                <a16:creationId xmlns:a16="http://schemas.microsoft.com/office/drawing/2014/main" id="{EA6651E0-909C-FBAE-329A-FA1D281FF49E}"/>
              </a:ext>
            </a:extLst>
          </p:cNvPr>
          <p:cNvSpPr txBox="1"/>
          <p:nvPr/>
        </p:nvSpPr>
        <p:spPr>
          <a:xfrm>
            <a:off x="593813" y="5707238"/>
            <a:ext cx="6691992" cy="661463"/>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Lagged examples are collected for each event with each column of data offset by one time step for each measurement.  This is the origin of the problem of highly correlated measurements. </a:t>
            </a:r>
          </a:p>
        </p:txBody>
      </p:sp>
      <p:sp>
        <p:nvSpPr>
          <p:cNvPr id="20" name="TextBox 19">
            <a:extLst>
              <a:ext uri="{FF2B5EF4-FFF2-40B4-BE49-F238E27FC236}">
                <a16:creationId xmlns:a16="http://schemas.microsoft.com/office/drawing/2014/main" id="{E7BA4FD2-1F67-B1F3-B3DB-A708E5C752CD}"/>
              </a:ext>
            </a:extLst>
          </p:cNvPr>
          <p:cNvSpPr txBox="1"/>
          <p:nvPr/>
        </p:nvSpPr>
        <p:spPr>
          <a:xfrm>
            <a:off x="7714344" y="5707238"/>
            <a:ext cx="3859516" cy="661463"/>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All measurements taken when the response vector is “TRUE” are by definition within the critical range.</a:t>
            </a:r>
          </a:p>
        </p:txBody>
      </p:sp>
      <p:sp>
        <p:nvSpPr>
          <p:cNvPr id="4" name="Subtitle 2">
            <a:extLst>
              <a:ext uri="{FF2B5EF4-FFF2-40B4-BE49-F238E27FC236}">
                <a16:creationId xmlns:a16="http://schemas.microsoft.com/office/drawing/2014/main" id="{794E4744-6BE4-5CF0-3BA4-699883B0DE5A}"/>
              </a:ext>
            </a:extLst>
          </p:cNvPr>
          <p:cNvSpPr txBox="1">
            <a:spLocks/>
          </p:cNvSpPr>
          <p:nvPr/>
        </p:nvSpPr>
        <p:spPr>
          <a:xfrm>
            <a:off x="7714344" y="5384293"/>
            <a:ext cx="3859516"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Critical Range Determination</a:t>
            </a:r>
          </a:p>
        </p:txBody>
      </p:sp>
      <p:sp>
        <p:nvSpPr>
          <p:cNvPr id="14" name="Rectangle 13">
            <a:extLst>
              <a:ext uri="{FF2B5EF4-FFF2-40B4-BE49-F238E27FC236}">
                <a16:creationId xmlns:a16="http://schemas.microsoft.com/office/drawing/2014/main" id="{1E03FF20-2A81-B17B-AF9F-BFF7950992C5}"/>
              </a:ext>
            </a:extLst>
          </p:cNvPr>
          <p:cNvSpPr/>
          <p:nvPr/>
        </p:nvSpPr>
        <p:spPr>
          <a:xfrm>
            <a:off x="643150" y="1368377"/>
            <a:ext cx="6665506" cy="39984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957A418-C01B-5FAF-9384-D4E4923D883F}"/>
              </a:ext>
            </a:extLst>
          </p:cNvPr>
          <p:cNvPicPr>
            <a:picLocks noChangeAspect="1"/>
          </p:cNvPicPr>
          <p:nvPr/>
        </p:nvPicPr>
        <p:blipFill>
          <a:blip r:embed="rId5"/>
          <a:stretch>
            <a:fillRect/>
          </a:stretch>
        </p:blipFill>
        <p:spPr>
          <a:xfrm>
            <a:off x="689932" y="1704378"/>
            <a:ext cx="6355878" cy="3302216"/>
          </a:xfrm>
          <a:prstGeom prst="rect">
            <a:avLst/>
          </a:prstGeom>
        </p:spPr>
      </p:pic>
      <p:pic>
        <p:nvPicPr>
          <p:cNvPr id="38" name="Picture 37">
            <a:extLst>
              <a:ext uri="{FF2B5EF4-FFF2-40B4-BE49-F238E27FC236}">
                <a16:creationId xmlns:a16="http://schemas.microsoft.com/office/drawing/2014/main" id="{F9458329-25A5-306D-1FE8-51E2613C6C1A}"/>
              </a:ext>
            </a:extLst>
          </p:cNvPr>
          <p:cNvPicPr>
            <a:picLocks noChangeAspect="1"/>
          </p:cNvPicPr>
          <p:nvPr/>
        </p:nvPicPr>
        <p:blipFill>
          <a:blip r:embed="rId6"/>
          <a:stretch>
            <a:fillRect/>
          </a:stretch>
        </p:blipFill>
        <p:spPr>
          <a:xfrm>
            <a:off x="7779661" y="1394315"/>
            <a:ext cx="3748498" cy="3972511"/>
          </a:xfrm>
          <a:prstGeom prst="rect">
            <a:avLst/>
          </a:prstGeom>
          <a:ln w="25400">
            <a:solidFill>
              <a:schemeClr val="accent1">
                <a:shade val="15000"/>
              </a:schemeClr>
            </a:solidFill>
          </a:ln>
        </p:spPr>
      </p:pic>
    </p:spTree>
    <p:extLst>
      <p:ext uri="{BB962C8B-B14F-4D97-AF65-F5344CB8AC3E}">
        <p14:creationId xmlns:p14="http://schemas.microsoft.com/office/powerpoint/2010/main" val="1853842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83911-F894-9EB0-863E-99DE83EEC04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406B51-A4C2-B501-5EF3-07A137AD789B}"/>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94BD85F-D655-7748-0CB6-C4022CCDEB94}"/>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C4E21D19-BDD1-518E-DEC1-841E0FDE6586}"/>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2207E971-1FD5-3D28-DE76-FF4704092995}"/>
              </a:ext>
            </a:extLst>
          </p:cNvPr>
          <p:cNvSpPr txBox="1"/>
          <p:nvPr/>
        </p:nvSpPr>
        <p:spPr>
          <a:xfrm>
            <a:off x="635016" y="429911"/>
            <a:ext cx="10847270"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5000" dirty="0">
                <a:solidFill>
                  <a:srgbClr val="043657"/>
                </a:solidFill>
                <a:latin typeface="Sora" pitchFamily="2" charset="77"/>
              </a:rPr>
              <a:t>RQ1: Synthetic Data</a:t>
            </a:r>
          </a:p>
        </p:txBody>
      </p:sp>
      <p:sp>
        <p:nvSpPr>
          <p:cNvPr id="11" name="Subtitle 2">
            <a:extLst>
              <a:ext uri="{FF2B5EF4-FFF2-40B4-BE49-F238E27FC236}">
                <a16:creationId xmlns:a16="http://schemas.microsoft.com/office/drawing/2014/main" id="{5199E272-6DC8-7F30-A4A6-2056F55E3456}"/>
              </a:ext>
            </a:extLst>
          </p:cNvPr>
          <p:cNvSpPr txBox="1">
            <a:spLocks/>
          </p:cNvSpPr>
          <p:nvPr/>
        </p:nvSpPr>
        <p:spPr>
          <a:xfrm>
            <a:off x="5037487" y="4479208"/>
            <a:ext cx="7228468"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Compare Coefficients between Transformed vs. Untransformed Data</a:t>
            </a:r>
          </a:p>
        </p:txBody>
      </p:sp>
      <p:sp>
        <p:nvSpPr>
          <p:cNvPr id="12" name="TextBox 11">
            <a:extLst>
              <a:ext uri="{FF2B5EF4-FFF2-40B4-BE49-F238E27FC236}">
                <a16:creationId xmlns:a16="http://schemas.microsoft.com/office/drawing/2014/main" id="{43DC824F-D89A-96BE-10EE-F06EF3912EA4}"/>
              </a:ext>
            </a:extLst>
          </p:cNvPr>
          <p:cNvSpPr txBox="1"/>
          <p:nvPr/>
        </p:nvSpPr>
        <p:spPr>
          <a:xfrm>
            <a:off x="5109029" y="5143102"/>
            <a:ext cx="6876594"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Simply performing the critical range transformation on the synthetic input data showed remarkable adherence to the known relevant feature selection.  Synthetic data was used first to compare actual results with known relevant features using </a:t>
            </a:r>
            <a:r>
              <a:rPr lang="en-US" sz="1300" b="1" dirty="0">
                <a:solidFill>
                  <a:schemeClr val="bg1"/>
                </a:solidFill>
                <a:latin typeface="Sora" pitchFamily="2" charset="77"/>
                <a:ea typeface="Inter" panose="020B0502030000000004" pitchFamily="34" charset="0"/>
                <a:cs typeface="Plus Jakarta Sans" pitchFamily="2" charset="0"/>
              </a:rPr>
              <a:t>complete</a:t>
            </a:r>
            <a:r>
              <a:rPr lang="en-US" sz="1300" dirty="0">
                <a:solidFill>
                  <a:schemeClr val="bg1"/>
                </a:solidFill>
                <a:latin typeface="Sora" pitchFamily="2" charset="77"/>
                <a:ea typeface="Inter" panose="020B0502030000000004" pitchFamily="34" charset="0"/>
                <a:cs typeface="Plus Jakarta Sans" pitchFamily="2" charset="0"/>
              </a:rPr>
              <a:t> data.</a:t>
            </a:r>
          </a:p>
        </p:txBody>
      </p:sp>
      <p:sp>
        <p:nvSpPr>
          <p:cNvPr id="14" name="Rectangle 13">
            <a:extLst>
              <a:ext uri="{FF2B5EF4-FFF2-40B4-BE49-F238E27FC236}">
                <a16:creationId xmlns:a16="http://schemas.microsoft.com/office/drawing/2014/main" id="{EAABD82E-1F47-C5BD-AFFE-3B15053DBBA4}"/>
              </a:ext>
            </a:extLst>
          </p:cNvPr>
          <p:cNvSpPr/>
          <p:nvPr/>
        </p:nvSpPr>
        <p:spPr>
          <a:xfrm>
            <a:off x="643150" y="1368377"/>
            <a:ext cx="3986907" cy="39984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ECAE1530-3A1C-9AAB-0531-F3D81133FB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3938" y="1509739"/>
            <a:ext cx="3425516" cy="2007655"/>
          </a:xfrm>
          <a:prstGeom prst="rect">
            <a:avLst/>
          </a:prstGeom>
        </p:spPr>
      </p:pic>
      <p:sp>
        <p:nvSpPr>
          <p:cNvPr id="15" name="TextBox 14">
            <a:extLst>
              <a:ext uri="{FF2B5EF4-FFF2-40B4-BE49-F238E27FC236}">
                <a16:creationId xmlns:a16="http://schemas.microsoft.com/office/drawing/2014/main" id="{2CDFEB70-134E-311D-906A-32A45D727DAA}"/>
              </a:ext>
            </a:extLst>
          </p:cNvPr>
          <p:cNvSpPr txBox="1"/>
          <p:nvPr/>
        </p:nvSpPr>
        <p:spPr>
          <a:xfrm rot="16200000">
            <a:off x="-55174" y="2694672"/>
            <a:ext cx="1802801" cy="338554"/>
          </a:xfrm>
          <a:prstGeom prst="rect">
            <a:avLst/>
          </a:prstGeom>
          <a:noFill/>
        </p:spPr>
        <p:txBody>
          <a:bodyPr wrap="none" rtlCol="0">
            <a:spAutoFit/>
          </a:bodyPr>
          <a:lstStyle/>
          <a:p>
            <a:r>
              <a:rPr lang="en-US" sz="1600" dirty="0"/>
              <a:t>Coefficient Values</a:t>
            </a:r>
          </a:p>
        </p:txBody>
      </p:sp>
      <p:sp>
        <p:nvSpPr>
          <p:cNvPr id="16" name="TextBox 15">
            <a:extLst>
              <a:ext uri="{FF2B5EF4-FFF2-40B4-BE49-F238E27FC236}">
                <a16:creationId xmlns:a16="http://schemas.microsoft.com/office/drawing/2014/main" id="{A2CE9511-FF14-14F6-70D1-6E27F6098FE1}"/>
              </a:ext>
            </a:extLst>
          </p:cNvPr>
          <p:cNvSpPr txBox="1"/>
          <p:nvPr/>
        </p:nvSpPr>
        <p:spPr>
          <a:xfrm>
            <a:off x="2361276" y="5028272"/>
            <a:ext cx="958083" cy="338554"/>
          </a:xfrm>
          <a:prstGeom prst="rect">
            <a:avLst/>
          </a:prstGeom>
          <a:noFill/>
        </p:spPr>
        <p:txBody>
          <a:bodyPr wrap="none" rtlCol="0">
            <a:spAutoFit/>
          </a:bodyPr>
          <a:lstStyle/>
          <a:p>
            <a:r>
              <a:rPr lang="en-US" sz="1600" dirty="0"/>
              <a:t>Features</a:t>
            </a:r>
          </a:p>
        </p:txBody>
      </p:sp>
      <p:pic>
        <p:nvPicPr>
          <p:cNvPr id="3" name="Graphic 2">
            <a:extLst>
              <a:ext uri="{FF2B5EF4-FFF2-40B4-BE49-F238E27FC236}">
                <a16:creationId xmlns:a16="http://schemas.microsoft.com/office/drawing/2014/main" id="{4BE17745-4E83-FDE1-FAB3-3B640ACE40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3937" y="2986836"/>
            <a:ext cx="3392763" cy="2028353"/>
          </a:xfrm>
          <a:prstGeom prst="rect">
            <a:avLst/>
          </a:prstGeom>
        </p:spPr>
      </p:pic>
      <p:graphicFrame>
        <p:nvGraphicFramePr>
          <p:cNvPr id="19" name="Table 18">
            <a:extLst>
              <a:ext uri="{FF2B5EF4-FFF2-40B4-BE49-F238E27FC236}">
                <a16:creationId xmlns:a16="http://schemas.microsoft.com/office/drawing/2014/main" id="{FCE88491-9794-08D8-8E70-2D59A0B81C21}"/>
              </a:ext>
            </a:extLst>
          </p:cNvPr>
          <p:cNvGraphicFramePr>
            <a:graphicFrameLocks noGrp="1"/>
          </p:cNvGraphicFramePr>
          <p:nvPr>
            <p:extLst>
              <p:ext uri="{D42A27DB-BD31-4B8C-83A1-F6EECF244321}">
                <p14:modId xmlns:p14="http://schemas.microsoft.com/office/powerpoint/2010/main" val="2810223760"/>
              </p:ext>
            </p:extLst>
          </p:nvPr>
        </p:nvGraphicFramePr>
        <p:xfrm>
          <a:off x="5185105" y="1467410"/>
          <a:ext cx="6574970" cy="2743200"/>
        </p:xfrm>
        <a:graphic>
          <a:graphicData uri="http://schemas.openxmlformats.org/drawingml/2006/table">
            <a:tbl>
              <a:tblPr firstRow="1" bandRow="1">
                <a:tableStyleId>{5C22544A-7EE6-4342-B048-85BDC9FD1C3A}</a:tableStyleId>
              </a:tblPr>
              <a:tblGrid>
                <a:gridCol w="1373698">
                  <a:extLst>
                    <a:ext uri="{9D8B030D-6E8A-4147-A177-3AD203B41FA5}">
                      <a16:colId xmlns:a16="http://schemas.microsoft.com/office/drawing/2014/main" val="3533532279"/>
                    </a:ext>
                  </a:extLst>
                </a:gridCol>
                <a:gridCol w="1496980">
                  <a:extLst>
                    <a:ext uri="{9D8B030D-6E8A-4147-A177-3AD203B41FA5}">
                      <a16:colId xmlns:a16="http://schemas.microsoft.com/office/drawing/2014/main" val="1858225109"/>
                    </a:ext>
                  </a:extLst>
                </a:gridCol>
                <a:gridCol w="1314994">
                  <a:extLst>
                    <a:ext uri="{9D8B030D-6E8A-4147-A177-3AD203B41FA5}">
                      <a16:colId xmlns:a16="http://schemas.microsoft.com/office/drawing/2014/main" val="2405050328"/>
                    </a:ext>
                  </a:extLst>
                </a:gridCol>
                <a:gridCol w="1174102">
                  <a:extLst>
                    <a:ext uri="{9D8B030D-6E8A-4147-A177-3AD203B41FA5}">
                      <a16:colId xmlns:a16="http://schemas.microsoft.com/office/drawing/2014/main" val="9791334"/>
                    </a:ext>
                  </a:extLst>
                </a:gridCol>
                <a:gridCol w="1215196">
                  <a:extLst>
                    <a:ext uri="{9D8B030D-6E8A-4147-A177-3AD203B41FA5}">
                      <a16:colId xmlns:a16="http://schemas.microsoft.com/office/drawing/2014/main" val="4040451760"/>
                    </a:ext>
                  </a:extLst>
                </a:gridCol>
              </a:tblGrid>
              <a:tr h="370840">
                <a:tc>
                  <a:txBody>
                    <a:bodyPr/>
                    <a:lstStyle/>
                    <a:p>
                      <a:r>
                        <a:rPr lang="en-US" sz="1400" dirty="0"/>
                        <a:t>Method</a:t>
                      </a:r>
                    </a:p>
                  </a:txBody>
                  <a:tcPr/>
                </a:tc>
                <a:tc>
                  <a:txBody>
                    <a:bodyPr/>
                    <a:lstStyle/>
                    <a:p>
                      <a:r>
                        <a:rPr lang="en-US" sz="1400" dirty="0"/>
                        <a:t>Status</a:t>
                      </a:r>
                    </a:p>
                  </a:txBody>
                  <a:tcPr/>
                </a:tc>
                <a:tc>
                  <a:txBody>
                    <a:bodyPr/>
                    <a:lstStyle/>
                    <a:p>
                      <a:r>
                        <a:rPr lang="en-US" sz="1400" dirty="0"/>
                        <a:t>Rel Execution Time</a:t>
                      </a:r>
                    </a:p>
                  </a:txBody>
                  <a:tcPr/>
                </a:tc>
                <a:tc>
                  <a:txBody>
                    <a:bodyPr/>
                    <a:lstStyle/>
                    <a:p>
                      <a:r>
                        <a:rPr lang="en-US" sz="1400" dirty="0" err="1"/>
                        <a:t>Youdens</a:t>
                      </a:r>
                      <a:r>
                        <a:rPr lang="en-US" sz="1400" dirty="0"/>
                        <a:t> J-Index</a:t>
                      </a:r>
                    </a:p>
                  </a:txBody>
                  <a:tcPr/>
                </a:tc>
                <a:tc>
                  <a:txBody>
                    <a:bodyPr/>
                    <a:lstStyle/>
                    <a:p>
                      <a:r>
                        <a:rPr lang="en-US" sz="1400" dirty="0"/>
                        <a:t>F1 Score</a:t>
                      </a:r>
                    </a:p>
                  </a:txBody>
                  <a:tcPr/>
                </a:tc>
                <a:extLst>
                  <a:ext uri="{0D108BD9-81ED-4DB2-BD59-A6C34878D82A}">
                    <a16:rowId xmlns:a16="http://schemas.microsoft.com/office/drawing/2014/main" val="1596458471"/>
                  </a:ext>
                </a:extLst>
              </a:tr>
              <a:tr h="370840">
                <a:tc>
                  <a:txBody>
                    <a:bodyPr/>
                    <a:lstStyle/>
                    <a:p>
                      <a:r>
                        <a:rPr lang="en-US" sz="1400" dirty="0"/>
                        <a:t>LASSO</a:t>
                      </a:r>
                    </a:p>
                  </a:txBody>
                  <a:tcPr/>
                </a:tc>
                <a:tc>
                  <a:txBody>
                    <a:bodyPr/>
                    <a:lstStyle/>
                    <a:p>
                      <a:r>
                        <a:rPr lang="en-US" sz="1400" dirty="0"/>
                        <a:t>Transformed</a:t>
                      </a:r>
                    </a:p>
                  </a:txBody>
                  <a:tcPr/>
                </a:tc>
                <a:tc>
                  <a:txBody>
                    <a:bodyPr/>
                    <a:lstStyle/>
                    <a:p>
                      <a:r>
                        <a:rPr lang="en-US" sz="1400" dirty="0"/>
                        <a:t>1.00</a:t>
                      </a:r>
                    </a:p>
                  </a:txBody>
                  <a:tcPr/>
                </a:tc>
                <a:tc>
                  <a:txBody>
                    <a:bodyPr/>
                    <a:lstStyle/>
                    <a:p>
                      <a:r>
                        <a:rPr lang="en-US" sz="1400" dirty="0"/>
                        <a:t>0.975</a:t>
                      </a:r>
                    </a:p>
                  </a:txBody>
                  <a:tcPr/>
                </a:tc>
                <a:tc>
                  <a:txBody>
                    <a:bodyPr/>
                    <a:lstStyle/>
                    <a:p>
                      <a:r>
                        <a:rPr lang="en-US" sz="1400" dirty="0"/>
                        <a:t>0.988</a:t>
                      </a:r>
                    </a:p>
                  </a:txBody>
                  <a:tcPr/>
                </a:tc>
                <a:extLst>
                  <a:ext uri="{0D108BD9-81ED-4DB2-BD59-A6C34878D82A}">
                    <a16:rowId xmlns:a16="http://schemas.microsoft.com/office/drawing/2014/main" val="95697045"/>
                  </a:ext>
                </a:extLst>
              </a:tr>
              <a:tr h="370840">
                <a:tc>
                  <a:txBody>
                    <a:bodyPr/>
                    <a:lstStyle/>
                    <a:p>
                      <a:endParaRPr lang="en-US" sz="1400"/>
                    </a:p>
                  </a:txBody>
                  <a:tcPr/>
                </a:tc>
                <a:tc>
                  <a:txBody>
                    <a:bodyPr/>
                    <a:lstStyle/>
                    <a:p>
                      <a:r>
                        <a:rPr lang="en-US" sz="1400" dirty="0"/>
                        <a:t>Un-Transformed</a:t>
                      </a:r>
                    </a:p>
                  </a:txBody>
                  <a:tcPr/>
                </a:tc>
                <a:tc>
                  <a:txBody>
                    <a:bodyPr/>
                    <a:lstStyle/>
                    <a:p>
                      <a:r>
                        <a:rPr lang="en-US" sz="1400" dirty="0"/>
                        <a:t>1.83</a:t>
                      </a:r>
                    </a:p>
                  </a:txBody>
                  <a:tcPr/>
                </a:tc>
                <a:tc>
                  <a:txBody>
                    <a:bodyPr/>
                    <a:lstStyle/>
                    <a:p>
                      <a:r>
                        <a:rPr lang="en-US" sz="1400" dirty="0"/>
                        <a:t>0.753</a:t>
                      </a:r>
                    </a:p>
                  </a:txBody>
                  <a:tcPr/>
                </a:tc>
                <a:tc>
                  <a:txBody>
                    <a:bodyPr/>
                    <a:lstStyle/>
                    <a:p>
                      <a:r>
                        <a:rPr lang="en-US" sz="1400" dirty="0"/>
                        <a:t>0.804</a:t>
                      </a:r>
                    </a:p>
                  </a:txBody>
                  <a:tcPr/>
                </a:tc>
                <a:extLst>
                  <a:ext uri="{0D108BD9-81ED-4DB2-BD59-A6C34878D82A}">
                    <a16:rowId xmlns:a16="http://schemas.microsoft.com/office/drawing/2014/main" val="523231799"/>
                  </a:ext>
                </a:extLst>
              </a:tr>
              <a:tr h="370840">
                <a:tc>
                  <a:txBody>
                    <a:bodyPr/>
                    <a:lstStyle/>
                    <a:p>
                      <a:r>
                        <a:rPr lang="en-US" sz="1400" dirty="0"/>
                        <a:t>Random Forest</a:t>
                      </a:r>
                    </a:p>
                  </a:txBody>
                  <a:tcPr/>
                </a:tc>
                <a:tc>
                  <a:txBody>
                    <a:bodyPr/>
                    <a:lstStyle/>
                    <a:p>
                      <a:r>
                        <a:rPr lang="en-US" sz="1400" dirty="0"/>
                        <a:t>Transformed</a:t>
                      </a:r>
                    </a:p>
                  </a:txBody>
                  <a:tcPr/>
                </a:tc>
                <a:tc>
                  <a:txBody>
                    <a:bodyPr/>
                    <a:lstStyle/>
                    <a:p>
                      <a:r>
                        <a:rPr lang="en-US" sz="1400" dirty="0"/>
                        <a:t>12.5</a:t>
                      </a:r>
                    </a:p>
                  </a:txBody>
                  <a:tcPr/>
                </a:tc>
                <a:tc>
                  <a:txBody>
                    <a:bodyPr/>
                    <a:lstStyle/>
                    <a:p>
                      <a:r>
                        <a:rPr lang="en-US" sz="1400" dirty="0"/>
                        <a:t>0.980</a:t>
                      </a:r>
                    </a:p>
                  </a:txBody>
                  <a:tcPr/>
                </a:tc>
                <a:tc>
                  <a:txBody>
                    <a:bodyPr/>
                    <a:lstStyle/>
                    <a:p>
                      <a:r>
                        <a:rPr lang="en-US" sz="1400" dirty="0"/>
                        <a:t>0.990</a:t>
                      </a:r>
                    </a:p>
                  </a:txBody>
                  <a:tcPr/>
                </a:tc>
                <a:extLst>
                  <a:ext uri="{0D108BD9-81ED-4DB2-BD59-A6C34878D82A}">
                    <a16:rowId xmlns:a16="http://schemas.microsoft.com/office/drawing/2014/main" val="1513343691"/>
                  </a:ext>
                </a:extLst>
              </a:tr>
              <a:tr h="370840">
                <a:tc>
                  <a:txBody>
                    <a:bodyPr/>
                    <a:lstStyle/>
                    <a:p>
                      <a:endParaRPr lang="en-US" sz="1400"/>
                    </a:p>
                  </a:txBody>
                  <a:tcPr/>
                </a:tc>
                <a:tc>
                  <a:txBody>
                    <a:bodyPr/>
                    <a:lstStyle/>
                    <a:p>
                      <a:r>
                        <a:rPr lang="en-US" sz="1400" dirty="0"/>
                        <a:t>Un-Transformed</a:t>
                      </a:r>
                    </a:p>
                  </a:txBody>
                  <a:tcPr/>
                </a:tc>
                <a:tc>
                  <a:txBody>
                    <a:bodyPr/>
                    <a:lstStyle/>
                    <a:p>
                      <a:r>
                        <a:rPr lang="en-US" sz="1400" dirty="0"/>
                        <a:t>43.0</a:t>
                      </a:r>
                    </a:p>
                  </a:txBody>
                  <a:tcPr/>
                </a:tc>
                <a:tc>
                  <a:txBody>
                    <a:bodyPr/>
                    <a:lstStyle/>
                    <a:p>
                      <a:r>
                        <a:rPr lang="en-US" sz="1400" dirty="0"/>
                        <a:t>0.913</a:t>
                      </a:r>
                    </a:p>
                  </a:txBody>
                  <a:tcPr/>
                </a:tc>
                <a:tc>
                  <a:txBody>
                    <a:bodyPr/>
                    <a:lstStyle/>
                    <a:p>
                      <a:r>
                        <a:rPr lang="en-US" sz="1400" dirty="0"/>
                        <a:t>0.947</a:t>
                      </a:r>
                    </a:p>
                  </a:txBody>
                  <a:tcPr/>
                </a:tc>
                <a:extLst>
                  <a:ext uri="{0D108BD9-81ED-4DB2-BD59-A6C34878D82A}">
                    <a16:rowId xmlns:a16="http://schemas.microsoft.com/office/drawing/2014/main" val="644562245"/>
                  </a:ext>
                </a:extLst>
              </a:tr>
              <a:tr h="370840">
                <a:tc>
                  <a:txBody>
                    <a:bodyPr/>
                    <a:lstStyle/>
                    <a:p>
                      <a:r>
                        <a:rPr lang="en-US" sz="1400" dirty="0"/>
                        <a:t>Group LASSO</a:t>
                      </a:r>
                    </a:p>
                  </a:txBody>
                  <a:tcPr/>
                </a:tc>
                <a:tc>
                  <a:txBody>
                    <a:bodyPr/>
                    <a:lstStyle/>
                    <a:p>
                      <a:r>
                        <a:rPr lang="en-US" sz="1400" dirty="0"/>
                        <a:t>Transformed</a:t>
                      </a:r>
                    </a:p>
                  </a:txBody>
                  <a:tcPr/>
                </a:tc>
                <a:tc>
                  <a:txBody>
                    <a:bodyPr/>
                    <a:lstStyle/>
                    <a:p>
                      <a:r>
                        <a:rPr lang="en-US" sz="1400" dirty="0"/>
                        <a:t>24.5</a:t>
                      </a:r>
                    </a:p>
                  </a:txBody>
                  <a:tcPr/>
                </a:tc>
                <a:tc>
                  <a:txBody>
                    <a:bodyPr/>
                    <a:lstStyle/>
                    <a:p>
                      <a:r>
                        <a:rPr lang="en-US" sz="1400" dirty="0"/>
                        <a:t>0.689</a:t>
                      </a:r>
                    </a:p>
                  </a:txBody>
                  <a:tcPr/>
                </a:tc>
                <a:tc>
                  <a:txBody>
                    <a:bodyPr/>
                    <a:lstStyle/>
                    <a:p>
                      <a:r>
                        <a:rPr lang="en-US" sz="1400" dirty="0"/>
                        <a:t>0.558</a:t>
                      </a:r>
                    </a:p>
                  </a:txBody>
                  <a:tcPr/>
                </a:tc>
                <a:extLst>
                  <a:ext uri="{0D108BD9-81ED-4DB2-BD59-A6C34878D82A}">
                    <a16:rowId xmlns:a16="http://schemas.microsoft.com/office/drawing/2014/main" val="4136784524"/>
                  </a:ext>
                </a:extLst>
              </a:tr>
              <a:tr h="370840">
                <a:tc>
                  <a:txBody>
                    <a:bodyPr/>
                    <a:lstStyle/>
                    <a:p>
                      <a:endParaRPr lang="en-US" sz="1400" dirty="0"/>
                    </a:p>
                  </a:txBody>
                  <a:tcPr/>
                </a:tc>
                <a:tc>
                  <a:txBody>
                    <a:bodyPr/>
                    <a:lstStyle/>
                    <a:p>
                      <a:r>
                        <a:rPr lang="en-US" sz="1400" dirty="0"/>
                        <a:t>Un-Transformed</a:t>
                      </a:r>
                    </a:p>
                  </a:txBody>
                  <a:tcPr/>
                </a:tc>
                <a:tc>
                  <a:txBody>
                    <a:bodyPr/>
                    <a:lstStyle/>
                    <a:p>
                      <a:r>
                        <a:rPr lang="en-US" sz="1400" dirty="0"/>
                        <a:t>53.5</a:t>
                      </a:r>
                    </a:p>
                  </a:txBody>
                  <a:tcPr/>
                </a:tc>
                <a:tc>
                  <a:txBody>
                    <a:bodyPr/>
                    <a:lstStyle/>
                    <a:p>
                      <a:r>
                        <a:rPr lang="en-US" sz="1400" dirty="0"/>
                        <a:t>0.624</a:t>
                      </a:r>
                    </a:p>
                  </a:txBody>
                  <a:tcPr/>
                </a:tc>
                <a:tc>
                  <a:txBody>
                    <a:bodyPr/>
                    <a:lstStyle/>
                    <a:p>
                      <a:r>
                        <a:rPr lang="en-US" sz="1400" dirty="0"/>
                        <a:t>0.459</a:t>
                      </a:r>
                    </a:p>
                  </a:txBody>
                  <a:tcPr/>
                </a:tc>
                <a:extLst>
                  <a:ext uri="{0D108BD9-81ED-4DB2-BD59-A6C34878D82A}">
                    <a16:rowId xmlns:a16="http://schemas.microsoft.com/office/drawing/2014/main" val="715739297"/>
                  </a:ext>
                </a:extLst>
              </a:tr>
            </a:tbl>
          </a:graphicData>
        </a:graphic>
      </p:graphicFrame>
    </p:spTree>
    <p:extLst>
      <p:ext uri="{BB962C8B-B14F-4D97-AF65-F5344CB8AC3E}">
        <p14:creationId xmlns:p14="http://schemas.microsoft.com/office/powerpoint/2010/main" val="3136238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3E800-3CF1-2AB3-2867-A626522D168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7BC7E96-EA9A-5889-FCB9-2550C4CB0AE9}"/>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1483921-C01A-7C41-82B5-95CDADCD2D49}"/>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F4A8DD37-0E34-1AB2-6043-35F43AD28F93}"/>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24B0B8BC-35D0-2C91-0D26-DF359CE4E07B}"/>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RQ1: Quadratic Programming Comparison</a:t>
            </a:r>
          </a:p>
        </p:txBody>
      </p:sp>
      <p:sp>
        <p:nvSpPr>
          <p:cNvPr id="11" name="Subtitle 2">
            <a:extLst>
              <a:ext uri="{FF2B5EF4-FFF2-40B4-BE49-F238E27FC236}">
                <a16:creationId xmlns:a16="http://schemas.microsoft.com/office/drawing/2014/main" id="{2230B463-39A5-B407-88CF-DAACC4B3DF30}"/>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The closest parallel method</a:t>
            </a:r>
          </a:p>
        </p:txBody>
      </p:sp>
      <p:sp>
        <p:nvSpPr>
          <p:cNvPr id="12" name="TextBox 11">
            <a:extLst>
              <a:ext uri="{FF2B5EF4-FFF2-40B4-BE49-F238E27FC236}">
                <a16:creationId xmlns:a16="http://schemas.microsoft.com/office/drawing/2014/main" id="{9A5C6322-E0C6-296E-AA9E-495248708345}"/>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In addition to being imprecise with respect to the specific relevant variables and time-steps, the computational intensity of that method was far in excess of the method</a:t>
            </a:r>
          </a:p>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described in this work. The slowdown was variable, but the </a:t>
            </a:r>
            <a:r>
              <a:rPr lang="en-US" sz="1300" dirty="0" err="1">
                <a:solidFill>
                  <a:schemeClr val="bg1"/>
                </a:solidFill>
                <a:latin typeface="Sora" pitchFamily="2" charset="77"/>
                <a:ea typeface="Inter" panose="020B0502030000000004" pitchFamily="34" charset="0"/>
                <a:cs typeface="Plus Jakarta Sans" pitchFamily="2" charset="0"/>
              </a:rPr>
              <a:t>Katrutsa</a:t>
            </a:r>
            <a:r>
              <a:rPr lang="en-US" sz="1300" dirty="0">
                <a:solidFill>
                  <a:schemeClr val="bg1"/>
                </a:solidFill>
                <a:latin typeface="Sora" pitchFamily="2" charset="77"/>
                <a:ea typeface="Inter" panose="020B0502030000000004" pitchFamily="34" charset="0"/>
                <a:cs typeface="Plus Jakarta Sans" pitchFamily="2" charset="0"/>
              </a:rPr>
              <a:t> and </a:t>
            </a:r>
            <a:r>
              <a:rPr lang="en-US" sz="1300" dirty="0" err="1">
                <a:solidFill>
                  <a:schemeClr val="bg1"/>
                </a:solidFill>
                <a:latin typeface="Sora" pitchFamily="2" charset="77"/>
                <a:ea typeface="Inter" panose="020B0502030000000004" pitchFamily="34" charset="0"/>
                <a:cs typeface="Plus Jakarta Sans" pitchFamily="2" charset="0"/>
              </a:rPr>
              <a:t>Strijov</a:t>
            </a:r>
            <a:r>
              <a:rPr lang="en-US" sz="1300" dirty="0">
                <a:solidFill>
                  <a:schemeClr val="bg1"/>
                </a:solidFill>
                <a:latin typeface="Sora" pitchFamily="2" charset="77"/>
                <a:ea typeface="Inter" panose="020B0502030000000004" pitchFamily="34" charset="0"/>
                <a:cs typeface="Plus Jakarta Sans" pitchFamily="2" charset="0"/>
              </a:rPr>
              <a:t> method was generally about 100 to 200 times slower than the combined time requirement of the data transformation and LASSO fit together.</a:t>
            </a:r>
          </a:p>
        </p:txBody>
      </p:sp>
      <p:graphicFrame>
        <p:nvGraphicFramePr>
          <p:cNvPr id="4" name="Object 3">
            <a:hlinkClick r:id="" action="ppaction://ole?verb=0"/>
            <a:extLst>
              <a:ext uri="{FF2B5EF4-FFF2-40B4-BE49-F238E27FC236}">
                <a16:creationId xmlns:a16="http://schemas.microsoft.com/office/drawing/2014/main" id="{98DD8107-1A23-2157-1C40-6B2B73FC814C}"/>
              </a:ext>
            </a:extLst>
          </p:cNvPr>
          <p:cNvGraphicFramePr>
            <a:graphicFrameLocks noChangeAspect="1"/>
          </p:cNvGraphicFramePr>
          <p:nvPr>
            <p:extLst>
              <p:ext uri="{D42A27DB-BD31-4B8C-83A1-F6EECF244321}">
                <p14:modId xmlns:p14="http://schemas.microsoft.com/office/powerpoint/2010/main" val="2075104828"/>
              </p:ext>
            </p:extLst>
          </p:nvPr>
        </p:nvGraphicFramePr>
        <p:xfrm>
          <a:off x="136082" y="1578884"/>
          <a:ext cx="4901405" cy="2450703"/>
        </p:xfrm>
        <a:graphic>
          <a:graphicData uri="http://schemas.openxmlformats.org/presentationml/2006/ole">
            <mc:AlternateContent xmlns:mc="http://schemas.openxmlformats.org/markup-compatibility/2006">
              <mc:Choice xmlns:v="urn:schemas-microsoft-com:vml" Requires="v">
                <p:oleObj name="Presentation" r:id="rId5" imgW="3657706" imgH="1828898" progId="PowerPoint.Show.12">
                  <p:embed/>
                </p:oleObj>
              </mc:Choice>
              <mc:Fallback>
                <p:oleObj name="Presentation" r:id="rId5" imgW="3657706" imgH="1828898" progId="PowerPoint.Show.12">
                  <p:embed/>
                  <p:pic>
                    <p:nvPicPr>
                      <p:cNvPr id="19" name="Object 18">
                        <a:hlinkClick r:id="" action="ppaction://ole?verb=0"/>
                        <a:extLst>
                          <a:ext uri="{FF2B5EF4-FFF2-40B4-BE49-F238E27FC236}">
                            <a16:creationId xmlns:a16="http://schemas.microsoft.com/office/drawing/2014/main" id="{6DD87759-DAD8-4C30-4C83-95E0CA189AC1}"/>
                          </a:ext>
                        </a:extLst>
                      </p:cNvPr>
                      <p:cNvPicPr/>
                      <p:nvPr/>
                    </p:nvPicPr>
                    <p:blipFill>
                      <a:blip r:embed="rId6"/>
                      <a:stretch>
                        <a:fillRect/>
                      </a:stretch>
                    </p:blipFill>
                    <p:spPr>
                      <a:xfrm>
                        <a:off x="136082" y="1578884"/>
                        <a:ext cx="4901405" cy="2450703"/>
                      </a:xfrm>
                      <a:prstGeom prst="rect">
                        <a:avLst/>
                      </a:prstGeom>
                      <a:ln>
                        <a:solidFill>
                          <a:srgbClr val="000000"/>
                        </a:solidFill>
                      </a:ln>
                    </p:spPr>
                  </p:pic>
                </p:oleObj>
              </mc:Fallback>
            </mc:AlternateContent>
          </a:graphicData>
        </a:graphic>
      </p:graphicFrame>
      <p:sp>
        <p:nvSpPr>
          <p:cNvPr id="6" name="TextBox 5">
            <a:extLst>
              <a:ext uri="{FF2B5EF4-FFF2-40B4-BE49-F238E27FC236}">
                <a16:creationId xmlns:a16="http://schemas.microsoft.com/office/drawing/2014/main" id="{1E27C51B-7ADD-1784-86DF-59CE2EF0478E}"/>
              </a:ext>
            </a:extLst>
          </p:cNvPr>
          <p:cNvSpPr txBox="1"/>
          <p:nvPr/>
        </p:nvSpPr>
        <p:spPr>
          <a:xfrm>
            <a:off x="5678449" y="1466973"/>
            <a:ext cx="6081626" cy="2639441"/>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i="1" dirty="0">
                <a:latin typeface="Sora Italic" pitchFamily="2" charset="77"/>
                <a:ea typeface="Inter" panose="020B0502030000000004" pitchFamily="34" charset="0"/>
                <a:cs typeface="Plus Jakarta Sans" pitchFamily="2" charset="0"/>
              </a:rPr>
              <a:t>Using the method pioneered by </a:t>
            </a:r>
            <a:r>
              <a:rPr lang="en-US" sz="1600" i="1" dirty="0" err="1">
                <a:latin typeface="Sora Italic" pitchFamily="2" charset="77"/>
                <a:ea typeface="Inter" panose="020B0502030000000004" pitchFamily="34" charset="0"/>
                <a:cs typeface="Plus Jakarta Sans" pitchFamily="2" charset="0"/>
              </a:rPr>
              <a:t>Katrutsa</a:t>
            </a:r>
            <a:r>
              <a:rPr lang="en-US" sz="1600" i="1" dirty="0">
                <a:latin typeface="Sora Italic" pitchFamily="2" charset="77"/>
                <a:ea typeface="Inter" panose="020B0502030000000004" pitchFamily="34" charset="0"/>
                <a:cs typeface="Plus Jakarta Sans" pitchFamily="2" charset="0"/>
              </a:rPr>
              <a:t> and </a:t>
            </a:r>
            <a:r>
              <a:rPr lang="en-US" sz="1600" i="1" dirty="0" err="1">
                <a:latin typeface="Sora Italic" pitchFamily="2" charset="77"/>
                <a:ea typeface="Inter" panose="020B0502030000000004" pitchFamily="34" charset="0"/>
                <a:cs typeface="Plus Jakarta Sans" pitchFamily="2" charset="0"/>
              </a:rPr>
              <a:t>Strijov</a:t>
            </a:r>
            <a:endParaRPr lang="en-US" sz="1600" i="1" dirty="0">
              <a:latin typeface="Sora Italic" pitchFamily="2" charset="77"/>
              <a:ea typeface="Inter" panose="020B0502030000000004" pitchFamily="34" charset="0"/>
              <a:cs typeface="Plus Jakarta Sans" pitchFamily="2" charset="0"/>
            </a:endParaRPr>
          </a:p>
          <a:p>
            <a:pPr marL="285750" indent="-285750">
              <a:lnSpc>
                <a:spcPct val="150000"/>
              </a:lnSpc>
              <a:buFont typeface="Arial" panose="020B0604020202020204" pitchFamily="34" charset="0"/>
              <a:buChar char="•"/>
            </a:pPr>
            <a:r>
              <a:rPr lang="en-US" sz="1600" i="1" dirty="0">
                <a:latin typeface="Sora Italic" pitchFamily="2" charset="77"/>
                <a:ea typeface="Inter" panose="020B0502030000000004" pitchFamily="34" charset="0"/>
                <a:cs typeface="Plus Jakarta Sans" pitchFamily="2" charset="0"/>
              </a:rPr>
              <a:t>Note that this gives coefficient values for “importance” but does not produce a model to measure other metrics (e.g. AUC, Youden’s J-Index, F1, etc.)</a:t>
            </a:r>
          </a:p>
          <a:p>
            <a:pPr marL="285750" indent="-285750">
              <a:lnSpc>
                <a:spcPct val="150000"/>
              </a:lnSpc>
              <a:buFont typeface="Arial" panose="020B0604020202020204" pitchFamily="34" charset="0"/>
              <a:buChar char="•"/>
            </a:pPr>
            <a:r>
              <a:rPr lang="en-US" sz="1600" i="1" dirty="0">
                <a:latin typeface="Sora Italic" pitchFamily="2" charset="77"/>
                <a:ea typeface="Inter" panose="020B0502030000000004" pitchFamily="34" charset="0"/>
                <a:cs typeface="Plus Jakarta Sans" pitchFamily="2" charset="0"/>
              </a:rPr>
              <a:t>Many of the importance values came close to identifying the correct variables, but in many cases identified the wrong time-step.</a:t>
            </a:r>
          </a:p>
          <a:p>
            <a:pPr marL="285750" indent="-285750">
              <a:lnSpc>
                <a:spcPct val="150000"/>
              </a:lnSpc>
              <a:buFont typeface="Arial" panose="020B0604020202020204" pitchFamily="34" charset="0"/>
              <a:buChar char="•"/>
            </a:pPr>
            <a:r>
              <a:rPr lang="en-US" sz="1600" i="1" dirty="0">
                <a:latin typeface="Sora Italic" pitchFamily="2" charset="77"/>
                <a:ea typeface="Inter" panose="020B0502030000000004" pitchFamily="34" charset="0"/>
                <a:cs typeface="Plus Jakarta Sans" pitchFamily="2" charset="0"/>
              </a:rPr>
              <a:t>The data is the same between last slide and this one.</a:t>
            </a:r>
          </a:p>
        </p:txBody>
      </p:sp>
    </p:spTree>
    <p:extLst>
      <p:ext uri="{BB962C8B-B14F-4D97-AF65-F5344CB8AC3E}">
        <p14:creationId xmlns:p14="http://schemas.microsoft.com/office/powerpoint/2010/main" val="2678357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52EE0-F448-3449-67DA-9A305493A83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4D92563-C46A-9B4D-3AEB-E2FCED58678F}"/>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3D16329-332D-CC2C-B86C-F30415725EB2}"/>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C73BD1B9-BC6E-7405-8AEE-A01D41F38FD5}"/>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BB388181-C96B-069D-92F2-E72C00F37192}"/>
              </a:ext>
            </a:extLst>
          </p:cNvPr>
          <p:cNvSpPr txBox="1"/>
          <p:nvPr/>
        </p:nvSpPr>
        <p:spPr>
          <a:xfrm>
            <a:off x="635016" y="429911"/>
            <a:ext cx="10847270"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5000" dirty="0">
                <a:solidFill>
                  <a:srgbClr val="043657"/>
                </a:solidFill>
                <a:latin typeface="Sora" pitchFamily="2" charset="77"/>
              </a:rPr>
              <a:t>RQ1: Real World Data</a:t>
            </a:r>
          </a:p>
        </p:txBody>
      </p:sp>
      <p:sp>
        <p:nvSpPr>
          <p:cNvPr id="11" name="Subtitle 2">
            <a:extLst>
              <a:ext uri="{FF2B5EF4-FFF2-40B4-BE49-F238E27FC236}">
                <a16:creationId xmlns:a16="http://schemas.microsoft.com/office/drawing/2014/main" id="{81DC614A-92B4-4C8A-E5A7-3223AB5329C5}"/>
              </a:ext>
            </a:extLst>
          </p:cNvPr>
          <p:cNvSpPr txBox="1">
            <a:spLocks/>
          </p:cNvSpPr>
          <p:nvPr/>
        </p:nvSpPr>
        <p:spPr>
          <a:xfrm>
            <a:off x="5858107" y="4479208"/>
            <a:ext cx="6407848"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Compare Coefficients between Transformed vs. Untransformed Data</a:t>
            </a:r>
          </a:p>
        </p:txBody>
      </p:sp>
      <p:sp>
        <p:nvSpPr>
          <p:cNvPr id="12" name="TextBox 11">
            <a:extLst>
              <a:ext uri="{FF2B5EF4-FFF2-40B4-BE49-F238E27FC236}">
                <a16:creationId xmlns:a16="http://schemas.microsoft.com/office/drawing/2014/main" id="{875360AB-43F4-15CE-A93A-8391241B9151}"/>
              </a:ext>
            </a:extLst>
          </p:cNvPr>
          <p:cNvSpPr txBox="1"/>
          <p:nvPr/>
        </p:nvSpPr>
        <p:spPr>
          <a:xfrm>
            <a:off x="5858107" y="5143102"/>
            <a:ext cx="6127516" cy="1261627"/>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coefficients correctly identified the correct features (the turbine instrument) in this case and excluded other features which were not relevant. Note that while the basic metrics of the UNICEF data set were superior for the un-transformed data, the complexity of the solution was much greater (5 vs. 16 feature categories).</a:t>
            </a:r>
          </a:p>
        </p:txBody>
      </p:sp>
      <p:sp>
        <p:nvSpPr>
          <p:cNvPr id="14" name="Rectangle 13">
            <a:extLst>
              <a:ext uri="{FF2B5EF4-FFF2-40B4-BE49-F238E27FC236}">
                <a16:creationId xmlns:a16="http://schemas.microsoft.com/office/drawing/2014/main" id="{21D32A92-4AE8-474B-F65D-32714C11755F}"/>
              </a:ext>
            </a:extLst>
          </p:cNvPr>
          <p:cNvSpPr/>
          <p:nvPr/>
        </p:nvSpPr>
        <p:spPr>
          <a:xfrm>
            <a:off x="643151" y="1368377"/>
            <a:ext cx="5066274" cy="50363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9" name="Table 18">
            <a:extLst>
              <a:ext uri="{FF2B5EF4-FFF2-40B4-BE49-F238E27FC236}">
                <a16:creationId xmlns:a16="http://schemas.microsoft.com/office/drawing/2014/main" id="{3E933DE2-3CF4-BC60-9912-2271F08A0522}"/>
              </a:ext>
            </a:extLst>
          </p:cNvPr>
          <p:cNvGraphicFramePr>
            <a:graphicFrameLocks noGrp="1"/>
          </p:cNvGraphicFramePr>
          <p:nvPr>
            <p:extLst>
              <p:ext uri="{D42A27DB-BD31-4B8C-83A1-F6EECF244321}">
                <p14:modId xmlns:p14="http://schemas.microsoft.com/office/powerpoint/2010/main" val="249391842"/>
              </p:ext>
            </p:extLst>
          </p:nvPr>
        </p:nvGraphicFramePr>
        <p:xfrm>
          <a:off x="5963547" y="1693511"/>
          <a:ext cx="6009705" cy="2148840"/>
        </p:xfrm>
        <a:graphic>
          <a:graphicData uri="http://schemas.openxmlformats.org/drawingml/2006/table">
            <a:tbl>
              <a:tblPr firstRow="1" bandRow="1">
                <a:tableStyleId>{5C22544A-7EE6-4342-B048-85BDC9FD1C3A}</a:tableStyleId>
              </a:tblPr>
              <a:tblGrid>
                <a:gridCol w="1051129">
                  <a:extLst>
                    <a:ext uri="{9D8B030D-6E8A-4147-A177-3AD203B41FA5}">
                      <a16:colId xmlns:a16="http://schemas.microsoft.com/office/drawing/2014/main" val="3533532279"/>
                    </a:ext>
                  </a:extLst>
                </a:gridCol>
                <a:gridCol w="1353015">
                  <a:extLst>
                    <a:ext uri="{9D8B030D-6E8A-4147-A177-3AD203B41FA5}">
                      <a16:colId xmlns:a16="http://schemas.microsoft.com/office/drawing/2014/main" val="1858225109"/>
                    </a:ext>
                  </a:extLst>
                </a:gridCol>
                <a:gridCol w="1122556">
                  <a:extLst>
                    <a:ext uri="{9D8B030D-6E8A-4147-A177-3AD203B41FA5}">
                      <a16:colId xmlns:a16="http://schemas.microsoft.com/office/drawing/2014/main" val="2405050328"/>
                    </a:ext>
                  </a:extLst>
                </a:gridCol>
                <a:gridCol w="1412488">
                  <a:extLst>
                    <a:ext uri="{9D8B030D-6E8A-4147-A177-3AD203B41FA5}">
                      <a16:colId xmlns:a16="http://schemas.microsoft.com/office/drawing/2014/main" val="9791334"/>
                    </a:ext>
                  </a:extLst>
                </a:gridCol>
                <a:gridCol w="1070517">
                  <a:extLst>
                    <a:ext uri="{9D8B030D-6E8A-4147-A177-3AD203B41FA5}">
                      <a16:colId xmlns:a16="http://schemas.microsoft.com/office/drawing/2014/main" val="4040451760"/>
                    </a:ext>
                  </a:extLst>
                </a:gridCol>
              </a:tblGrid>
              <a:tr h="370840">
                <a:tc>
                  <a:txBody>
                    <a:bodyPr/>
                    <a:lstStyle/>
                    <a:p>
                      <a:r>
                        <a:rPr lang="en-US" sz="1400" dirty="0"/>
                        <a:t>Statistic</a:t>
                      </a:r>
                    </a:p>
                  </a:txBody>
                  <a:tcPr/>
                </a:tc>
                <a:tc>
                  <a:txBody>
                    <a:bodyPr/>
                    <a:lstStyle/>
                    <a:p>
                      <a:r>
                        <a:rPr lang="en-US" sz="1400" dirty="0"/>
                        <a:t>HAI (Transformed)</a:t>
                      </a:r>
                    </a:p>
                  </a:txBody>
                  <a:tcPr/>
                </a:tc>
                <a:tc>
                  <a:txBody>
                    <a:bodyPr/>
                    <a:lstStyle/>
                    <a:p>
                      <a:r>
                        <a:rPr lang="en-US" sz="1400" dirty="0"/>
                        <a:t>HAI</a:t>
                      </a:r>
                      <a:br>
                        <a:rPr lang="en-US" sz="1400" dirty="0"/>
                      </a:br>
                      <a:r>
                        <a:rPr lang="en-US" sz="1400" dirty="0"/>
                        <a:t>(Un-Trans)</a:t>
                      </a:r>
                    </a:p>
                  </a:txBody>
                  <a:tcPr/>
                </a:tc>
                <a:tc>
                  <a:txBody>
                    <a:bodyPr/>
                    <a:lstStyle/>
                    <a:p>
                      <a:r>
                        <a:rPr lang="en-US" sz="1400" dirty="0"/>
                        <a:t>UNICEF (Transformed)</a:t>
                      </a:r>
                    </a:p>
                  </a:txBody>
                  <a:tcPr/>
                </a:tc>
                <a:tc>
                  <a:txBody>
                    <a:bodyPr/>
                    <a:lstStyle/>
                    <a:p>
                      <a:r>
                        <a:rPr lang="en-US" sz="1400" dirty="0"/>
                        <a:t>UNICEF</a:t>
                      </a:r>
                    </a:p>
                    <a:p>
                      <a:r>
                        <a:rPr lang="en-US" sz="1400" dirty="0"/>
                        <a:t>(Un-Trans)</a:t>
                      </a:r>
                    </a:p>
                  </a:txBody>
                  <a:tcPr/>
                </a:tc>
                <a:extLst>
                  <a:ext uri="{0D108BD9-81ED-4DB2-BD59-A6C34878D82A}">
                    <a16:rowId xmlns:a16="http://schemas.microsoft.com/office/drawing/2014/main" val="1596458471"/>
                  </a:ext>
                </a:extLst>
              </a:tr>
              <a:tr h="370840">
                <a:tc>
                  <a:txBody>
                    <a:bodyPr/>
                    <a:lstStyle/>
                    <a:p>
                      <a:r>
                        <a:rPr lang="en-US" sz="1400" dirty="0"/>
                        <a:t>ACC</a:t>
                      </a:r>
                    </a:p>
                  </a:txBody>
                  <a:tcPr/>
                </a:tc>
                <a:tc>
                  <a:txBody>
                    <a:bodyPr/>
                    <a:lstStyle/>
                    <a:p>
                      <a:r>
                        <a:rPr lang="en-US" sz="1400" dirty="0"/>
                        <a:t>0.987</a:t>
                      </a:r>
                    </a:p>
                  </a:txBody>
                  <a:tcPr/>
                </a:tc>
                <a:tc>
                  <a:txBody>
                    <a:bodyPr/>
                    <a:lstStyle/>
                    <a:p>
                      <a:r>
                        <a:rPr lang="en-US" sz="1400" dirty="0"/>
                        <a:t>0.939</a:t>
                      </a:r>
                    </a:p>
                  </a:txBody>
                  <a:tcPr/>
                </a:tc>
                <a:tc>
                  <a:txBody>
                    <a:bodyPr/>
                    <a:lstStyle/>
                    <a:p>
                      <a:r>
                        <a:rPr lang="en-US" sz="1400" dirty="0"/>
                        <a:t>0.902</a:t>
                      </a:r>
                    </a:p>
                  </a:txBody>
                  <a:tcPr/>
                </a:tc>
                <a:tc>
                  <a:txBody>
                    <a:bodyPr/>
                    <a:lstStyle/>
                    <a:p>
                      <a:r>
                        <a:rPr lang="en-US" sz="1400" dirty="0"/>
                        <a:t>0.963</a:t>
                      </a:r>
                    </a:p>
                  </a:txBody>
                  <a:tcPr/>
                </a:tc>
                <a:extLst>
                  <a:ext uri="{0D108BD9-81ED-4DB2-BD59-A6C34878D82A}">
                    <a16:rowId xmlns:a16="http://schemas.microsoft.com/office/drawing/2014/main" val="95697045"/>
                  </a:ext>
                </a:extLst>
              </a:tr>
              <a:tr h="370840">
                <a:tc>
                  <a:txBody>
                    <a:bodyPr/>
                    <a:lstStyle/>
                    <a:p>
                      <a:r>
                        <a:rPr lang="en-US" sz="1400" dirty="0"/>
                        <a:t>AUC</a:t>
                      </a:r>
                    </a:p>
                  </a:txBody>
                  <a:tcPr/>
                </a:tc>
                <a:tc>
                  <a:txBody>
                    <a:bodyPr/>
                    <a:lstStyle/>
                    <a:p>
                      <a:r>
                        <a:rPr lang="en-US" sz="1400" dirty="0"/>
                        <a:t>0.982</a:t>
                      </a:r>
                    </a:p>
                  </a:txBody>
                  <a:tcPr/>
                </a:tc>
                <a:tc>
                  <a:txBody>
                    <a:bodyPr/>
                    <a:lstStyle/>
                    <a:p>
                      <a:r>
                        <a:rPr lang="en-US" sz="1400" dirty="0"/>
                        <a:t>0.943</a:t>
                      </a:r>
                    </a:p>
                  </a:txBody>
                  <a:tcPr/>
                </a:tc>
                <a:tc>
                  <a:txBody>
                    <a:bodyPr/>
                    <a:lstStyle/>
                    <a:p>
                      <a:r>
                        <a:rPr lang="en-US" sz="1400" dirty="0"/>
                        <a:t>0.865</a:t>
                      </a:r>
                    </a:p>
                  </a:txBody>
                  <a:tcPr/>
                </a:tc>
                <a:tc>
                  <a:txBody>
                    <a:bodyPr/>
                    <a:lstStyle/>
                    <a:p>
                      <a:r>
                        <a:rPr lang="en-US" sz="1400" dirty="0"/>
                        <a:t>0.989</a:t>
                      </a:r>
                    </a:p>
                  </a:txBody>
                  <a:tcPr/>
                </a:tc>
                <a:extLst>
                  <a:ext uri="{0D108BD9-81ED-4DB2-BD59-A6C34878D82A}">
                    <a16:rowId xmlns:a16="http://schemas.microsoft.com/office/drawing/2014/main" val="523231799"/>
                  </a:ext>
                </a:extLst>
              </a:tr>
              <a:tr h="370840">
                <a:tc>
                  <a:txBody>
                    <a:bodyPr/>
                    <a:lstStyle/>
                    <a:p>
                      <a:r>
                        <a:rPr lang="en-US" sz="1400" dirty="0"/>
                        <a:t>F1</a:t>
                      </a:r>
                    </a:p>
                  </a:txBody>
                  <a:tcPr/>
                </a:tc>
                <a:tc>
                  <a:txBody>
                    <a:bodyPr/>
                    <a:lstStyle/>
                    <a:p>
                      <a:r>
                        <a:rPr lang="en-US" sz="1400" dirty="0"/>
                        <a:t>0.987</a:t>
                      </a:r>
                    </a:p>
                  </a:txBody>
                  <a:tcPr/>
                </a:tc>
                <a:tc>
                  <a:txBody>
                    <a:bodyPr/>
                    <a:lstStyle/>
                    <a:p>
                      <a:r>
                        <a:rPr lang="en-US" sz="1400" dirty="0"/>
                        <a:t>0.942</a:t>
                      </a:r>
                    </a:p>
                  </a:txBody>
                  <a:tcPr/>
                </a:tc>
                <a:tc>
                  <a:txBody>
                    <a:bodyPr/>
                    <a:lstStyle/>
                    <a:p>
                      <a:r>
                        <a:rPr lang="en-US" sz="1400" dirty="0"/>
                        <a:t>0.894</a:t>
                      </a:r>
                    </a:p>
                  </a:txBody>
                  <a:tcPr/>
                </a:tc>
                <a:tc>
                  <a:txBody>
                    <a:bodyPr/>
                    <a:lstStyle/>
                    <a:p>
                      <a:r>
                        <a:rPr lang="en-US" sz="1400" dirty="0"/>
                        <a:t>0.958</a:t>
                      </a:r>
                    </a:p>
                  </a:txBody>
                  <a:tcPr/>
                </a:tc>
                <a:extLst>
                  <a:ext uri="{0D108BD9-81ED-4DB2-BD59-A6C34878D82A}">
                    <a16:rowId xmlns:a16="http://schemas.microsoft.com/office/drawing/2014/main" val="1513343691"/>
                  </a:ext>
                </a:extLst>
              </a:tr>
              <a:tr h="370840">
                <a:tc>
                  <a:txBody>
                    <a:bodyPr/>
                    <a:lstStyle/>
                    <a:p>
                      <a:r>
                        <a:rPr lang="en-US" sz="1400" dirty="0"/>
                        <a:t>Youden’s </a:t>
                      </a:r>
                    </a:p>
                    <a:p>
                      <a:r>
                        <a:rPr lang="en-US" sz="1400" dirty="0"/>
                        <a:t>J-Index</a:t>
                      </a:r>
                    </a:p>
                  </a:txBody>
                  <a:tcPr/>
                </a:tc>
                <a:tc>
                  <a:txBody>
                    <a:bodyPr/>
                    <a:lstStyle/>
                    <a:p>
                      <a:r>
                        <a:rPr lang="en-US" sz="1400" dirty="0"/>
                        <a:t>0.974</a:t>
                      </a:r>
                    </a:p>
                  </a:txBody>
                  <a:tcPr/>
                </a:tc>
                <a:tc>
                  <a:txBody>
                    <a:bodyPr/>
                    <a:lstStyle/>
                    <a:p>
                      <a:r>
                        <a:rPr lang="en-US" sz="1400" dirty="0"/>
                        <a:t>0.878</a:t>
                      </a:r>
                    </a:p>
                  </a:txBody>
                  <a:tcPr/>
                </a:tc>
                <a:tc>
                  <a:txBody>
                    <a:bodyPr/>
                    <a:lstStyle/>
                    <a:p>
                      <a:r>
                        <a:rPr lang="en-US" sz="1400" dirty="0"/>
                        <a:t>0.815</a:t>
                      </a:r>
                    </a:p>
                  </a:txBody>
                  <a:tcPr/>
                </a:tc>
                <a:tc>
                  <a:txBody>
                    <a:bodyPr/>
                    <a:lstStyle/>
                    <a:p>
                      <a:r>
                        <a:rPr lang="en-US" sz="1400" dirty="0"/>
                        <a:t>0.925</a:t>
                      </a:r>
                    </a:p>
                  </a:txBody>
                  <a:tcPr/>
                </a:tc>
                <a:extLst>
                  <a:ext uri="{0D108BD9-81ED-4DB2-BD59-A6C34878D82A}">
                    <a16:rowId xmlns:a16="http://schemas.microsoft.com/office/drawing/2014/main" val="644562245"/>
                  </a:ext>
                </a:extLst>
              </a:tr>
            </a:tbl>
          </a:graphicData>
        </a:graphic>
      </p:graphicFrame>
      <p:pic>
        <p:nvPicPr>
          <p:cNvPr id="46" name="Graphic 45">
            <a:extLst>
              <a:ext uri="{FF2B5EF4-FFF2-40B4-BE49-F238E27FC236}">
                <a16:creationId xmlns:a16="http://schemas.microsoft.com/office/drawing/2014/main" id="{031A4C56-8F3F-DB77-ED7C-5D8D49762D5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849" t="11899" r="5423"/>
          <a:stretch/>
        </p:blipFill>
        <p:spPr>
          <a:xfrm>
            <a:off x="836629" y="1558795"/>
            <a:ext cx="4765431" cy="2858479"/>
          </a:xfrm>
          <a:prstGeom prst="rect">
            <a:avLst/>
          </a:prstGeom>
        </p:spPr>
      </p:pic>
      <p:sp>
        <p:nvSpPr>
          <p:cNvPr id="47" name="Rectangle 46">
            <a:extLst>
              <a:ext uri="{FF2B5EF4-FFF2-40B4-BE49-F238E27FC236}">
                <a16:creationId xmlns:a16="http://schemas.microsoft.com/office/drawing/2014/main" id="{B82E30F9-30E0-AC31-0609-E986651E5718}"/>
              </a:ext>
            </a:extLst>
          </p:cNvPr>
          <p:cNvSpPr/>
          <p:nvPr/>
        </p:nvSpPr>
        <p:spPr>
          <a:xfrm>
            <a:off x="1156671" y="3460459"/>
            <a:ext cx="4419929" cy="9121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4350C957-E09A-3B51-7B98-8B09F085EBC1}"/>
              </a:ext>
            </a:extLst>
          </p:cNvPr>
          <p:cNvCxnSpPr>
            <a:cxnSpLocks/>
          </p:cNvCxnSpPr>
          <p:nvPr/>
        </p:nvCxnSpPr>
        <p:spPr>
          <a:xfrm>
            <a:off x="3366635" y="2882863"/>
            <a:ext cx="410791" cy="46950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4E609D-1414-93D3-78F9-0DE423941ED4}"/>
              </a:ext>
            </a:extLst>
          </p:cNvPr>
          <p:cNvSpPr txBox="1"/>
          <p:nvPr/>
        </p:nvSpPr>
        <p:spPr>
          <a:xfrm>
            <a:off x="1997121" y="2152492"/>
            <a:ext cx="1965731" cy="923330"/>
          </a:xfrm>
          <a:prstGeom prst="rect">
            <a:avLst/>
          </a:prstGeom>
          <a:noFill/>
        </p:spPr>
        <p:txBody>
          <a:bodyPr wrap="none" rtlCol="0">
            <a:spAutoFit/>
          </a:bodyPr>
          <a:lstStyle/>
          <a:p>
            <a:r>
              <a:rPr lang="en-US" dirty="0"/>
              <a:t>“P2” indicates</a:t>
            </a:r>
          </a:p>
          <a:p>
            <a:r>
              <a:rPr lang="en-US" dirty="0"/>
              <a:t>turbine instrument</a:t>
            </a:r>
          </a:p>
          <a:p>
            <a:r>
              <a:rPr lang="en-US" dirty="0"/>
              <a:t>readings</a:t>
            </a:r>
          </a:p>
        </p:txBody>
      </p:sp>
      <p:sp>
        <p:nvSpPr>
          <p:cNvPr id="50" name="TextBox 49">
            <a:extLst>
              <a:ext uri="{FF2B5EF4-FFF2-40B4-BE49-F238E27FC236}">
                <a16:creationId xmlns:a16="http://schemas.microsoft.com/office/drawing/2014/main" id="{D0A5179B-EEDC-D36C-33F9-29F6E0C5249B}"/>
              </a:ext>
            </a:extLst>
          </p:cNvPr>
          <p:cNvSpPr txBox="1"/>
          <p:nvPr/>
        </p:nvSpPr>
        <p:spPr>
          <a:xfrm>
            <a:off x="1761580" y="3715459"/>
            <a:ext cx="1605055" cy="369332"/>
          </a:xfrm>
          <a:prstGeom prst="rect">
            <a:avLst/>
          </a:prstGeom>
          <a:noFill/>
        </p:spPr>
        <p:txBody>
          <a:bodyPr wrap="none" rtlCol="0">
            <a:spAutoFit/>
          </a:bodyPr>
          <a:lstStyle/>
          <a:p>
            <a:r>
              <a:rPr lang="en-US" dirty="0"/>
              <a:t>P1 Instruments</a:t>
            </a:r>
          </a:p>
        </p:txBody>
      </p:sp>
      <p:cxnSp>
        <p:nvCxnSpPr>
          <p:cNvPr id="51" name="Straight Arrow Connector 50">
            <a:extLst>
              <a:ext uri="{FF2B5EF4-FFF2-40B4-BE49-F238E27FC236}">
                <a16:creationId xmlns:a16="http://schemas.microsoft.com/office/drawing/2014/main" id="{1B0372F7-7D4A-05A9-454C-E8D87AC6AFA9}"/>
              </a:ext>
            </a:extLst>
          </p:cNvPr>
          <p:cNvCxnSpPr>
            <a:cxnSpLocks/>
          </p:cNvCxnSpPr>
          <p:nvPr/>
        </p:nvCxnSpPr>
        <p:spPr>
          <a:xfrm>
            <a:off x="1297952" y="3697958"/>
            <a:ext cx="2464517" cy="0"/>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84FFBC1-94F7-D19A-A5DF-E0E24F3854D5}"/>
              </a:ext>
            </a:extLst>
          </p:cNvPr>
          <p:cNvCxnSpPr>
            <a:cxnSpLocks/>
          </p:cNvCxnSpPr>
          <p:nvPr/>
        </p:nvCxnSpPr>
        <p:spPr>
          <a:xfrm>
            <a:off x="1297952" y="3614514"/>
            <a:ext cx="0" cy="166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ED1350-4049-31DF-F7E8-FCF1259C9025}"/>
              </a:ext>
            </a:extLst>
          </p:cNvPr>
          <p:cNvCxnSpPr>
            <a:cxnSpLocks/>
          </p:cNvCxnSpPr>
          <p:nvPr/>
        </p:nvCxnSpPr>
        <p:spPr>
          <a:xfrm>
            <a:off x="3762469" y="3614514"/>
            <a:ext cx="0" cy="166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9866389-C58C-1EC6-2D64-4A6B82A238F2}"/>
              </a:ext>
            </a:extLst>
          </p:cNvPr>
          <p:cNvCxnSpPr>
            <a:cxnSpLocks/>
          </p:cNvCxnSpPr>
          <p:nvPr/>
        </p:nvCxnSpPr>
        <p:spPr>
          <a:xfrm>
            <a:off x="3762469" y="3697958"/>
            <a:ext cx="706119" cy="0"/>
          </a:xfrm>
          <a:prstGeom prst="straightConnector1">
            <a:avLst/>
          </a:prstGeom>
          <a:ln w="1905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A7E83CB-1E47-6C0A-CBD2-66EAD93A4417}"/>
              </a:ext>
            </a:extLst>
          </p:cNvPr>
          <p:cNvCxnSpPr>
            <a:cxnSpLocks/>
          </p:cNvCxnSpPr>
          <p:nvPr/>
        </p:nvCxnSpPr>
        <p:spPr>
          <a:xfrm>
            <a:off x="4463456" y="3614514"/>
            <a:ext cx="0" cy="166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E6AEF99-8F42-8E33-D62C-6B42655819D5}"/>
              </a:ext>
            </a:extLst>
          </p:cNvPr>
          <p:cNvCxnSpPr>
            <a:cxnSpLocks/>
          </p:cNvCxnSpPr>
          <p:nvPr/>
        </p:nvCxnSpPr>
        <p:spPr>
          <a:xfrm>
            <a:off x="4625097" y="3614514"/>
            <a:ext cx="0" cy="166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D1022D-91D2-2941-46D9-CF0717D2E98D}"/>
              </a:ext>
            </a:extLst>
          </p:cNvPr>
          <p:cNvCxnSpPr>
            <a:cxnSpLocks/>
          </p:cNvCxnSpPr>
          <p:nvPr/>
        </p:nvCxnSpPr>
        <p:spPr>
          <a:xfrm>
            <a:off x="5533274" y="3614514"/>
            <a:ext cx="0" cy="166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8DCBC75-20DB-D72A-89DF-A722FB5E8E9D}"/>
              </a:ext>
            </a:extLst>
          </p:cNvPr>
          <p:cNvCxnSpPr>
            <a:cxnSpLocks/>
          </p:cNvCxnSpPr>
          <p:nvPr/>
        </p:nvCxnSpPr>
        <p:spPr>
          <a:xfrm>
            <a:off x="4612596" y="3702375"/>
            <a:ext cx="920678" cy="0"/>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23E9793-24BB-D745-D27F-5EB281D8F037}"/>
              </a:ext>
            </a:extLst>
          </p:cNvPr>
          <p:cNvSpPr txBox="1"/>
          <p:nvPr/>
        </p:nvSpPr>
        <p:spPr>
          <a:xfrm>
            <a:off x="3905374" y="3715459"/>
            <a:ext cx="420308" cy="369332"/>
          </a:xfrm>
          <a:prstGeom prst="rect">
            <a:avLst/>
          </a:prstGeom>
          <a:noFill/>
        </p:spPr>
        <p:txBody>
          <a:bodyPr wrap="none" rtlCol="0">
            <a:spAutoFit/>
          </a:bodyPr>
          <a:lstStyle/>
          <a:p>
            <a:r>
              <a:rPr lang="en-US" dirty="0">
                <a:solidFill>
                  <a:srgbClr val="FF0000"/>
                </a:solidFill>
              </a:rPr>
              <a:t>P2</a:t>
            </a:r>
          </a:p>
        </p:txBody>
      </p:sp>
      <p:sp>
        <p:nvSpPr>
          <p:cNvPr id="60" name="TextBox 59">
            <a:extLst>
              <a:ext uri="{FF2B5EF4-FFF2-40B4-BE49-F238E27FC236}">
                <a16:creationId xmlns:a16="http://schemas.microsoft.com/office/drawing/2014/main" id="{CCF96214-F2E8-19FB-79D1-BB4A42B7A796}"/>
              </a:ext>
            </a:extLst>
          </p:cNvPr>
          <p:cNvSpPr txBox="1"/>
          <p:nvPr/>
        </p:nvSpPr>
        <p:spPr>
          <a:xfrm>
            <a:off x="4320679" y="3715459"/>
            <a:ext cx="420308" cy="369332"/>
          </a:xfrm>
          <a:prstGeom prst="rect">
            <a:avLst/>
          </a:prstGeom>
          <a:noFill/>
        </p:spPr>
        <p:txBody>
          <a:bodyPr wrap="none" rtlCol="0">
            <a:spAutoFit/>
          </a:bodyPr>
          <a:lstStyle/>
          <a:p>
            <a:r>
              <a:rPr lang="en-US" dirty="0"/>
              <a:t>P3</a:t>
            </a:r>
          </a:p>
        </p:txBody>
      </p:sp>
      <p:sp>
        <p:nvSpPr>
          <p:cNvPr id="61" name="TextBox 60">
            <a:extLst>
              <a:ext uri="{FF2B5EF4-FFF2-40B4-BE49-F238E27FC236}">
                <a16:creationId xmlns:a16="http://schemas.microsoft.com/office/drawing/2014/main" id="{DBA4540D-87EC-3C25-36E6-B29AA5C16090}"/>
              </a:ext>
            </a:extLst>
          </p:cNvPr>
          <p:cNvSpPr txBox="1"/>
          <p:nvPr/>
        </p:nvSpPr>
        <p:spPr>
          <a:xfrm>
            <a:off x="4857659" y="3715459"/>
            <a:ext cx="420308" cy="369332"/>
          </a:xfrm>
          <a:prstGeom prst="rect">
            <a:avLst/>
          </a:prstGeom>
          <a:noFill/>
        </p:spPr>
        <p:txBody>
          <a:bodyPr wrap="none" rtlCol="0">
            <a:spAutoFit/>
          </a:bodyPr>
          <a:lstStyle/>
          <a:p>
            <a:r>
              <a:rPr lang="en-US" dirty="0"/>
              <a:t>P4</a:t>
            </a:r>
          </a:p>
        </p:txBody>
      </p:sp>
      <p:pic>
        <p:nvPicPr>
          <p:cNvPr id="64" name="Graphic 63">
            <a:extLst>
              <a:ext uri="{FF2B5EF4-FFF2-40B4-BE49-F238E27FC236}">
                <a16:creationId xmlns:a16="http://schemas.microsoft.com/office/drawing/2014/main" id="{B4F8FB9A-4019-9A54-9330-F434EFB4179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2167" r="5262" b="28384"/>
          <a:stretch>
            <a:fillRect/>
          </a:stretch>
        </p:blipFill>
        <p:spPr>
          <a:xfrm>
            <a:off x="739890" y="4436230"/>
            <a:ext cx="4872795" cy="1849768"/>
          </a:xfrm>
          <a:prstGeom prst="rect">
            <a:avLst/>
          </a:prstGeom>
        </p:spPr>
      </p:pic>
      <p:sp>
        <p:nvSpPr>
          <p:cNvPr id="65" name="TextBox 64">
            <a:extLst>
              <a:ext uri="{FF2B5EF4-FFF2-40B4-BE49-F238E27FC236}">
                <a16:creationId xmlns:a16="http://schemas.microsoft.com/office/drawing/2014/main" id="{9DAF73C3-7384-F8C5-B785-69E741602F49}"/>
              </a:ext>
            </a:extLst>
          </p:cNvPr>
          <p:cNvSpPr txBox="1"/>
          <p:nvPr/>
        </p:nvSpPr>
        <p:spPr>
          <a:xfrm>
            <a:off x="2316746" y="4026609"/>
            <a:ext cx="2202975" cy="369332"/>
          </a:xfrm>
          <a:prstGeom prst="rect">
            <a:avLst/>
          </a:prstGeom>
          <a:noFill/>
        </p:spPr>
        <p:txBody>
          <a:bodyPr wrap="none" rtlCol="0">
            <a:spAutoFit/>
          </a:bodyPr>
          <a:lstStyle/>
          <a:p>
            <a:r>
              <a:rPr lang="en-US" dirty="0"/>
              <a:t>Instrument Features</a:t>
            </a:r>
          </a:p>
        </p:txBody>
      </p:sp>
      <p:sp>
        <p:nvSpPr>
          <p:cNvPr id="66" name="TextBox 65">
            <a:extLst>
              <a:ext uri="{FF2B5EF4-FFF2-40B4-BE49-F238E27FC236}">
                <a16:creationId xmlns:a16="http://schemas.microsoft.com/office/drawing/2014/main" id="{AD498499-455C-4FAF-2DC4-AFD725B1E47B}"/>
              </a:ext>
            </a:extLst>
          </p:cNvPr>
          <p:cNvSpPr txBox="1"/>
          <p:nvPr/>
        </p:nvSpPr>
        <p:spPr>
          <a:xfrm>
            <a:off x="1225381" y="1596745"/>
            <a:ext cx="1933734" cy="369332"/>
          </a:xfrm>
          <a:prstGeom prst="rect">
            <a:avLst/>
          </a:prstGeom>
          <a:noFill/>
        </p:spPr>
        <p:txBody>
          <a:bodyPr wrap="none" rtlCol="0">
            <a:spAutoFit/>
          </a:bodyPr>
          <a:lstStyle/>
          <a:p>
            <a:r>
              <a:rPr lang="en-US" b="1" dirty="0"/>
              <a:t>HAI Transformed</a:t>
            </a:r>
          </a:p>
        </p:txBody>
      </p:sp>
      <p:sp>
        <p:nvSpPr>
          <p:cNvPr id="67" name="TextBox 66">
            <a:extLst>
              <a:ext uri="{FF2B5EF4-FFF2-40B4-BE49-F238E27FC236}">
                <a16:creationId xmlns:a16="http://schemas.microsoft.com/office/drawing/2014/main" id="{459595D8-5FF6-3CD5-A8A5-B5FFC3360B42}"/>
              </a:ext>
            </a:extLst>
          </p:cNvPr>
          <p:cNvSpPr txBox="1"/>
          <p:nvPr/>
        </p:nvSpPr>
        <p:spPr>
          <a:xfrm>
            <a:off x="1242651" y="4775904"/>
            <a:ext cx="2295180" cy="369332"/>
          </a:xfrm>
          <a:prstGeom prst="rect">
            <a:avLst/>
          </a:prstGeom>
          <a:noFill/>
        </p:spPr>
        <p:txBody>
          <a:bodyPr wrap="none" rtlCol="0">
            <a:spAutoFit/>
          </a:bodyPr>
          <a:lstStyle/>
          <a:p>
            <a:r>
              <a:rPr lang="en-US" b="1" dirty="0"/>
              <a:t>HAI Un-Transformed</a:t>
            </a:r>
          </a:p>
        </p:txBody>
      </p:sp>
    </p:spTree>
    <p:extLst>
      <p:ext uri="{BB962C8B-B14F-4D97-AF65-F5344CB8AC3E}">
        <p14:creationId xmlns:p14="http://schemas.microsoft.com/office/powerpoint/2010/main" val="4172498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26AE1-5F18-5F16-BC8B-568B5752A38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4132450-8BB2-48B6-57CF-50E6C6A91B3C}"/>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E70447F-A081-32AC-B27E-0E44D482C442}"/>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98880C3C-5F11-D345-1BDC-01068AB30047}"/>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E66C81C1-7EF7-6FE5-6DCB-C3EFB5A879BA}"/>
              </a:ext>
            </a:extLst>
          </p:cNvPr>
          <p:cNvSpPr txBox="1"/>
          <p:nvPr/>
        </p:nvSpPr>
        <p:spPr>
          <a:xfrm>
            <a:off x="545817" y="429911"/>
            <a:ext cx="10936469"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043657"/>
                </a:solidFill>
                <a:latin typeface="Sora" pitchFamily="2" charset="77"/>
              </a:rPr>
              <a:t>RQ1: Takeaway</a:t>
            </a:r>
          </a:p>
        </p:txBody>
      </p:sp>
      <p:sp>
        <p:nvSpPr>
          <p:cNvPr id="11" name="Subtitle 2">
            <a:extLst>
              <a:ext uri="{FF2B5EF4-FFF2-40B4-BE49-F238E27FC236}">
                <a16:creationId xmlns:a16="http://schemas.microsoft.com/office/drawing/2014/main" id="{08BD9871-F18A-FA53-1109-3629C99437D2}"/>
              </a:ext>
            </a:extLst>
          </p:cNvPr>
          <p:cNvSpPr txBox="1">
            <a:spLocks/>
          </p:cNvSpPr>
          <p:nvPr/>
        </p:nvSpPr>
        <p:spPr>
          <a:xfrm>
            <a:off x="545817" y="4479208"/>
            <a:ext cx="10936469"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Bonus advantage</a:t>
            </a:r>
          </a:p>
        </p:txBody>
      </p:sp>
      <p:sp>
        <p:nvSpPr>
          <p:cNvPr id="12" name="TextBox 11">
            <a:extLst>
              <a:ext uri="{FF2B5EF4-FFF2-40B4-BE49-F238E27FC236}">
                <a16:creationId xmlns:a16="http://schemas.microsoft.com/office/drawing/2014/main" id="{CC9635DF-5ED1-2797-0CCF-1D9B5D48A2E7}"/>
              </a:ext>
            </a:extLst>
          </p:cNvPr>
          <p:cNvSpPr txBox="1"/>
          <p:nvPr/>
        </p:nvSpPr>
        <p:spPr>
          <a:xfrm>
            <a:off x="396712" y="4798653"/>
            <a:ext cx="11439806"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binarization process also reduces computational demands compared to untransformed data. Model fitting with transformed data is nearly twice as fast, even including transformation time. The linear time transformation supports parallelism for large datasets and potentially could benefit from faster integer math. Thus, transforming data prior to fitting can also improve efficiency.</a:t>
            </a:r>
          </a:p>
        </p:txBody>
      </p:sp>
      <p:sp>
        <p:nvSpPr>
          <p:cNvPr id="3" name="TextBox 2">
            <a:extLst>
              <a:ext uri="{FF2B5EF4-FFF2-40B4-BE49-F238E27FC236}">
                <a16:creationId xmlns:a16="http://schemas.microsoft.com/office/drawing/2014/main" id="{B238FDA9-BB44-56CB-3544-9ACE76E581B0}"/>
              </a:ext>
            </a:extLst>
          </p:cNvPr>
          <p:cNvSpPr txBox="1"/>
          <p:nvPr/>
        </p:nvSpPr>
        <p:spPr>
          <a:xfrm>
            <a:off x="545817" y="1666216"/>
            <a:ext cx="6544412" cy="2161874"/>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 binarization method effectively shifts the frame of reference to boolean logic,</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providing an alternative to traditional additive models. It leverages the LASSO algorithm</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to identify optimal logical combinations with a sparse coefficient vector, useful</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as a feature selection tool beyond just classification. It also identifies critical ranges</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for continuous variables, offering additional insights to adjust variables and influence</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studied processes. Any problems that can be formulated as binary classifications can</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potentially benefit from this approach.</a:t>
            </a:r>
          </a:p>
        </p:txBody>
      </p:sp>
      <p:cxnSp>
        <p:nvCxnSpPr>
          <p:cNvPr id="4" name="Straight Connector 3">
            <a:extLst>
              <a:ext uri="{FF2B5EF4-FFF2-40B4-BE49-F238E27FC236}">
                <a16:creationId xmlns:a16="http://schemas.microsoft.com/office/drawing/2014/main" id="{E1A5F0ED-F7CE-EBA7-9E14-C283E33D2077}"/>
              </a:ext>
            </a:extLst>
          </p:cNvPr>
          <p:cNvCxnSpPr>
            <a:cxnSpLocks/>
          </p:cNvCxnSpPr>
          <p:nvPr/>
        </p:nvCxnSpPr>
        <p:spPr>
          <a:xfrm>
            <a:off x="683700" y="1478950"/>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D89DE0B-4A33-775A-9587-4D4B6886BCC0}"/>
              </a:ext>
            </a:extLst>
          </p:cNvPr>
          <p:cNvSpPr txBox="1"/>
          <p:nvPr/>
        </p:nvSpPr>
        <p:spPr>
          <a:xfrm>
            <a:off x="6887030" y="1788847"/>
            <a:ext cx="5138056" cy="212686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i="1" dirty="0">
                <a:latin typeface="Sora Italic" pitchFamily="2" charset="77"/>
                <a:ea typeface="Inter" panose="020B0502030000000004" pitchFamily="34" charset="0"/>
                <a:cs typeface="Plus Jakarta Sans" pitchFamily="2" charset="0"/>
              </a:rPr>
              <a:t>Why does this work mathematically?</a:t>
            </a:r>
          </a:p>
          <a:p>
            <a:pPr marL="285750" indent="-285750">
              <a:lnSpc>
                <a:spcPct val="150000"/>
              </a:lnSpc>
              <a:buFont typeface="Arial" panose="020B0604020202020204" pitchFamily="34" charset="0"/>
              <a:buChar char="•"/>
            </a:pPr>
            <a:r>
              <a:rPr lang="en-US" i="1" dirty="0">
                <a:latin typeface="Sora Italic" pitchFamily="2" charset="77"/>
                <a:ea typeface="Inter" panose="020B0502030000000004" pitchFamily="34" charset="0"/>
                <a:cs typeface="Plus Jakarta Sans" pitchFamily="2" charset="0"/>
              </a:rPr>
              <a:t>What general insights can be gained from a mathematical description?</a:t>
            </a:r>
          </a:p>
          <a:p>
            <a:pPr marL="285750" indent="-285750">
              <a:lnSpc>
                <a:spcPct val="150000"/>
              </a:lnSpc>
              <a:buFont typeface="Arial" panose="020B0604020202020204" pitchFamily="34" charset="0"/>
              <a:buChar char="•"/>
            </a:pPr>
            <a:r>
              <a:rPr lang="en-US" i="1" dirty="0">
                <a:latin typeface="Sora Italic" pitchFamily="2" charset="77"/>
                <a:ea typeface="Inter" panose="020B0502030000000004" pitchFamily="34" charset="0"/>
                <a:cs typeface="Plus Jakarta Sans" pitchFamily="2" charset="0"/>
              </a:rPr>
              <a:t>When does it generalize?</a:t>
            </a:r>
          </a:p>
          <a:p>
            <a:pPr marL="285750" indent="-285750">
              <a:lnSpc>
                <a:spcPct val="150000"/>
              </a:lnSpc>
              <a:buFont typeface="Arial" panose="020B0604020202020204" pitchFamily="34" charset="0"/>
              <a:buChar char="•"/>
            </a:pPr>
            <a:r>
              <a:rPr lang="en-US" i="1" dirty="0">
                <a:latin typeface="Sora Italic" pitchFamily="2" charset="77"/>
                <a:ea typeface="Inter" panose="020B0502030000000004" pitchFamily="34" charset="0"/>
                <a:cs typeface="Plus Jakarta Sans" pitchFamily="2" charset="0"/>
              </a:rPr>
              <a:t>What are the drawbacks and when do they occur?</a:t>
            </a:r>
          </a:p>
        </p:txBody>
      </p:sp>
      <p:sp>
        <p:nvSpPr>
          <p:cNvPr id="10" name="TextBox 9">
            <a:extLst>
              <a:ext uri="{FF2B5EF4-FFF2-40B4-BE49-F238E27FC236}">
                <a16:creationId xmlns:a16="http://schemas.microsoft.com/office/drawing/2014/main" id="{B701AA18-A7ED-6E66-9ACC-FD4C8EC760ED}"/>
              </a:ext>
            </a:extLst>
          </p:cNvPr>
          <p:cNvSpPr txBox="1"/>
          <p:nvPr/>
        </p:nvSpPr>
        <p:spPr>
          <a:xfrm>
            <a:off x="6831810" y="1384547"/>
            <a:ext cx="2638762" cy="461665"/>
          </a:xfrm>
          <a:prstGeom prst="rect">
            <a:avLst/>
          </a:prstGeom>
          <a:noFill/>
        </p:spPr>
        <p:txBody>
          <a:bodyPr wrap="square">
            <a:spAutoFit/>
          </a:bodyPr>
          <a:lstStyle/>
          <a:p>
            <a:r>
              <a:rPr lang="en-US" sz="2400" b="1" dirty="0">
                <a:solidFill>
                  <a:srgbClr val="043657"/>
                </a:solidFill>
                <a:latin typeface="Sora" pitchFamily="2" charset="77"/>
              </a:rPr>
              <a:t>What Remains:</a:t>
            </a:r>
            <a:endParaRPr lang="en-US" sz="2400" b="1" dirty="0"/>
          </a:p>
        </p:txBody>
      </p:sp>
    </p:spTree>
    <p:extLst>
      <p:ext uri="{BB962C8B-B14F-4D97-AF65-F5344CB8AC3E}">
        <p14:creationId xmlns:p14="http://schemas.microsoft.com/office/powerpoint/2010/main" val="1898131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7338-5E38-13DD-0C7B-223872126ECE}"/>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4395C36F-7C04-AF0B-AC04-2A94BF4C554E}"/>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B5989817-2635-49CA-9392-17B3D6F0701B}"/>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AC646F5-A3A1-076A-E870-4AD14CB95B47}"/>
              </a:ext>
            </a:extLst>
          </p:cNvPr>
          <p:cNvSpPr txBox="1"/>
          <p:nvPr/>
        </p:nvSpPr>
        <p:spPr>
          <a:xfrm>
            <a:off x="1359815" y="2090826"/>
            <a:ext cx="9346861"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02b. </a:t>
            </a:r>
          </a:p>
          <a:p>
            <a:pPr>
              <a:lnSpc>
                <a:spcPct val="100000"/>
              </a:lnSpc>
            </a:pPr>
            <a:r>
              <a:rPr lang="en-US" sz="5500" dirty="0">
                <a:solidFill>
                  <a:schemeClr val="bg1"/>
                </a:solidFill>
                <a:latin typeface="Sora" pitchFamily="2" charset="77"/>
              </a:rPr>
              <a:t>Research Question #2</a:t>
            </a:r>
          </a:p>
        </p:txBody>
      </p:sp>
      <p:sp>
        <p:nvSpPr>
          <p:cNvPr id="3" name="TextBox 2">
            <a:extLst>
              <a:ext uri="{FF2B5EF4-FFF2-40B4-BE49-F238E27FC236}">
                <a16:creationId xmlns:a16="http://schemas.microsoft.com/office/drawing/2014/main" id="{BDFD2093-2013-EF4E-CBD0-8062F45D00FC}"/>
              </a:ext>
            </a:extLst>
          </p:cNvPr>
          <p:cNvSpPr txBox="1"/>
          <p:nvPr/>
        </p:nvSpPr>
        <p:spPr>
          <a:xfrm>
            <a:off x="1359816" y="3935020"/>
            <a:ext cx="7414070"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Why does binarization work, and can the backbone be generalized?</a:t>
            </a:r>
          </a:p>
        </p:txBody>
      </p:sp>
      <p:cxnSp>
        <p:nvCxnSpPr>
          <p:cNvPr id="4" name="Straight Connector 3">
            <a:extLst>
              <a:ext uri="{FF2B5EF4-FFF2-40B4-BE49-F238E27FC236}">
                <a16:creationId xmlns:a16="http://schemas.microsoft.com/office/drawing/2014/main" id="{12ECEAB4-51FD-F4C2-2B7B-B394F36C5961}"/>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A8767CD7-C05F-8E60-54D2-DD090778D2C2}"/>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309FD8FE-0C73-7DBC-88D4-45F6FEB4FBFE}"/>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426641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288AF-8D9E-B42E-5750-5AF48A7CA83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EE8C1DF-055B-7978-5BD7-7F9C6BE1F946}"/>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DE1F6DC-431D-A932-2F71-9A45D2B6F53C}"/>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8802C223-3809-EA46-852E-E8743122012C}"/>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C2A81CC9-93ED-FA92-4AEC-A2862C54FCAD}"/>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RQ2: Irrepresentable Condition (IC)</a:t>
            </a:r>
          </a:p>
        </p:txBody>
      </p:sp>
      <p:sp>
        <p:nvSpPr>
          <p:cNvPr id="11" name="Subtitle 2">
            <a:extLst>
              <a:ext uri="{FF2B5EF4-FFF2-40B4-BE49-F238E27FC236}">
                <a16:creationId xmlns:a16="http://schemas.microsoft.com/office/drawing/2014/main" id="{440E1001-0359-43D5-4E80-FAC80993063E}"/>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A Tractable Proof-of-Concept (POC)</a:t>
            </a:r>
          </a:p>
        </p:txBody>
      </p:sp>
      <p:sp>
        <p:nvSpPr>
          <p:cNvPr id="12" name="TextBox 11">
            <a:extLst>
              <a:ext uri="{FF2B5EF4-FFF2-40B4-BE49-F238E27FC236}">
                <a16:creationId xmlns:a16="http://schemas.microsoft.com/office/drawing/2014/main" id="{021ADC6D-F52C-9A56-173D-AD9533C051A1}"/>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While nonzero thresholds obey a related but more intricate mapping, the full proof of such a relationship would be far more complex and would not be necessary to show the broad strokes of why binarization helps.  However, such an effort might be beneficial for teasing out additional applications or how the method might be useful in the future.  As a result, further work along these lines is recommended going forward.</a:t>
            </a:r>
          </a:p>
        </p:txBody>
      </p:sp>
      <p:sp>
        <p:nvSpPr>
          <p:cNvPr id="6" name="TextBox 5">
            <a:extLst>
              <a:ext uri="{FF2B5EF4-FFF2-40B4-BE49-F238E27FC236}">
                <a16:creationId xmlns:a16="http://schemas.microsoft.com/office/drawing/2014/main" id="{2C29C2A5-D3FE-08F5-4E5C-563F7E3C8224}"/>
              </a:ext>
            </a:extLst>
          </p:cNvPr>
          <p:cNvSpPr txBox="1"/>
          <p:nvPr/>
        </p:nvSpPr>
        <p:spPr>
          <a:xfrm>
            <a:off x="5591497" y="1304948"/>
            <a:ext cx="6186980" cy="296741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Based on the work of Zhao and Yu in 2006, which proved that if we can satisfy the IC relationship, there is a substantially improved probability of recovering the true support for a dataset.</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We will use the </a:t>
            </a:r>
            <a:r>
              <a:rPr lang="en-US" sz="1400" i="1" dirty="0" err="1">
                <a:latin typeface="Sora Italic" pitchFamily="2" charset="77"/>
                <a:ea typeface="Inter" panose="020B0502030000000004" pitchFamily="34" charset="0"/>
                <a:cs typeface="Plus Jakarta Sans" pitchFamily="2" charset="0"/>
              </a:rPr>
              <a:t>arcsin</a:t>
            </a:r>
            <a:r>
              <a:rPr lang="en-US" sz="1400" i="1" dirty="0">
                <a:latin typeface="Sora Italic" pitchFamily="2" charset="77"/>
                <a:ea typeface="Inter" panose="020B0502030000000004" pitchFamily="34" charset="0"/>
                <a:cs typeface="Plus Jakarta Sans" pitchFamily="2" charset="0"/>
              </a:rPr>
              <a:t> relation as a tractable proof‑of‑concept (PoC) to show that in the case of zero-based thresholds binarization increases the probability of satisfying the IC.</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High collinearity among raw, lag‑expanded features often violates the IC, yielding dense or unstable selections, hence the focus in this work on longitudinal data.</a:t>
            </a:r>
          </a:p>
        </p:txBody>
      </p:sp>
      <p:pic>
        <p:nvPicPr>
          <p:cNvPr id="13" name="Picture 12">
            <a:extLst>
              <a:ext uri="{FF2B5EF4-FFF2-40B4-BE49-F238E27FC236}">
                <a16:creationId xmlns:a16="http://schemas.microsoft.com/office/drawing/2014/main" id="{AA53AC14-D1E0-8526-89A8-1EC86BF27E84}"/>
              </a:ext>
            </a:extLst>
          </p:cNvPr>
          <p:cNvPicPr>
            <a:picLocks noChangeAspect="1"/>
          </p:cNvPicPr>
          <p:nvPr/>
        </p:nvPicPr>
        <p:blipFill>
          <a:blip r:embed="rId5"/>
          <a:stretch>
            <a:fillRect/>
          </a:stretch>
        </p:blipFill>
        <p:spPr>
          <a:xfrm>
            <a:off x="326571" y="2376704"/>
            <a:ext cx="5264926" cy="668636"/>
          </a:xfrm>
          <a:prstGeom prst="rect">
            <a:avLst/>
          </a:prstGeom>
        </p:spPr>
      </p:pic>
      <p:sp>
        <p:nvSpPr>
          <p:cNvPr id="14" name="TextBox 13">
            <a:extLst>
              <a:ext uri="{FF2B5EF4-FFF2-40B4-BE49-F238E27FC236}">
                <a16:creationId xmlns:a16="http://schemas.microsoft.com/office/drawing/2014/main" id="{362DADFF-919D-7284-7BB6-BD330FF5F90D}"/>
              </a:ext>
            </a:extLst>
          </p:cNvPr>
          <p:cNvSpPr txBox="1"/>
          <p:nvPr/>
        </p:nvSpPr>
        <p:spPr>
          <a:xfrm>
            <a:off x="326571" y="1376398"/>
            <a:ext cx="5058229" cy="1015663"/>
          </a:xfrm>
          <a:prstGeom prst="rect">
            <a:avLst/>
          </a:prstGeom>
          <a:noFill/>
        </p:spPr>
        <p:txBody>
          <a:bodyPr wrap="square" rtlCol="0">
            <a:spAutoFit/>
          </a:bodyPr>
          <a:lstStyle/>
          <a:p>
            <a:r>
              <a:rPr lang="en-US" sz="2000" dirty="0"/>
              <a:t>We are attempting to prove that the probability of the following relationship holding true:</a:t>
            </a:r>
          </a:p>
        </p:txBody>
      </p:sp>
      <p:sp>
        <p:nvSpPr>
          <p:cNvPr id="15" name="TextBox 14">
            <a:extLst>
              <a:ext uri="{FF2B5EF4-FFF2-40B4-BE49-F238E27FC236}">
                <a16:creationId xmlns:a16="http://schemas.microsoft.com/office/drawing/2014/main" id="{FDE034A7-5AC1-3FA0-718C-B989412F12BA}"/>
              </a:ext>
            </a:extLst>
          </p:cNvPr>
          <p:cNvSpPr txBox="1"/>
          <p:nvPr/>
        </p:nvSpPr>
        <p:spPr>
          <a:xfrm>
            <a:off x="326571" y="3059668"/>
            <a:ext cx="4978400" cy="707886"/>
          </a:xfrm>
          <a:prstGeom prst="rect">
            <a:avLst/>
          </a:prstGeom>
          <a:noFill/>
        </p:spPr>
        <p:txBody>
          <a:bodyPr wrap="square" rtlCol="0">
            <a:spAutoFit/>
          </a:bodyPr>
          <a:lstStyle/>
          <a:p>
            <a:r>
              <a:rPr lang="en-US" sz="2000" dirty="0"/>
              <a:t>is greater if binarization is used to transform the data set.</a:t>
            </a:r>
          </a:p>
        </p:txBody>
      </p:sp>
    </p:spTree>
    <p:extLst>
      <p:ext uri="{BB962C8B-B14F-4D97-AF65-F5344CB8AC3E}">
        <p14:creationId xmlns:p14="http://schemas.microsoft.com/office/powerpoint/2010/main" val="414714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2FDA0-A897-8EA0-4E74-18292B6C7F86}"/>
              </a:ext>
            </a:extLst>
          </p:cNvPr>
          <p:cNvPicPr>
            <a:picLocks noChangeAspect="1"/>
          </p:cNvPicPr>
          <p:nvPr/>
        </p:nvPicPr>
        <p:blipFill>
          <a:blip r:embed="rId3"/>
          <a:stretch>
            <a:fillRect/>
          </a:stretch>
        </p:blipFill>
        <p:spPr>
          <a:xfrm>
            <a:off x="-62063" y="-1851"/>
            <a:ext cx="8051031" cy="6858000"/>
          </a:xfrm>
          <a:prstGeom prst="rect">
            <a:avLst/>
          </a:prstGeom>
        </p:spPr>
      </p:pic>
      <p:sp>
        <p:nvSpPr>
          <p:cNvPr id="4" name="Rectangle 3">
            <a:extLst>
              <a:ext uri="{FF2B5EF4-FFF2-40B4-BE49-F238E27FC236}">
                <a16:creationId xmlns:a16="http://schemas.microsoft.com/office/drawing/2014/main" id="{BEA61C5B-5D0B-4114-307C-8FEB18472376}"/>
              </a:ext>
            </a:extLst>
          </p:cNvPr>
          <p:cNvSpPr/>
          <p:nvPr/>
        </p:nvSpPr>
        <p:spPr>
          <a:xfrm>
            <a:off x="3962401" y="17893"/>
            <a:ext cx="8310608"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3F4455-772C-8E0A-7315-DE111DF9CDFE}"/>
              </a:ext>
            </a:extLst>
          </p:cNvPr>
          <p:cNvSpPr/>
          <p:nvPr/>
        </p:nvSpPr>
        <p:spPr>
          <a:xfrm>
            <a:off x="3184358" y="0"/>
            <a:ext cx="9088650" cy="6858000"/>
          </a:xfrm>
          <a:prstGeom prst="rect">
            <a:avLst/>
          </a:prstGeom>
          <a:solidFill>
            <a:srgbClr val="043657">
              <a:alpha val="6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C662A374-31F2-0484-8119-64A902037438}"/>
              </a:ext>
            </a:extLst>
          </p:cNvPr>
          <p:cNvPicPr>
            <a:picLocks noChangeAspect="1"/>
          </p:cNvPicPr>
          <p:nvPr/>
        </p:nvPicPr>
        <p:blipFill>
          <a:blip r:embed="rId4">
            <a:alphaModFix amt="34000"/>
          </a:blip>
          <a:srcRect t="24723" r="5996" b="26265"/>
          <a:stretch>
            <a:fillRect/>
          </a:stretch>
        </p:blipFill>
        <p:spPr>
          <a:xfrm>
            <a:off x="2093495" y="0"/>
            <a:ext cx="10179515" cy="6858000"/>
          </a:xfrm>
          <a:prstGeom prst="rect">
            <a:avLst/>
          </a:prstGeom>
        </p:spPr>
      </p:pic>
      <p:sp>
        <p:nvSpPr>
          <p:cNvPr id="9" name="Title 1">
            <a:extLst>
              <a:ext uri="{FF2B5EF4-FFF2-40B4-BE49-F238E27FC236}">
                <a16:creationId xmlns:a16="http://schemas.microsoft.com/office/drawing/2014/main" id="{70989B73-432F-749D-4C5A-3D27798D3E53}"/>
              </a:ext>
            </a:extLst>
          </p:cNvPr>
          <p:cNvSpPr txBox="1">
            <a:spLocks/>
          </p:cNvSpPr>
          <p:nvPr/>
        </p:nvSpPr>
        <p:spPr>
          <a:xfrm>
            <a:off x="4247402" y="487513"/>
            <a:ext cx="3982198" cy="9616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b="1" i="1" dirty="0">
                <a:solidFill>
                  <a:schemeClr val="bg1"/>
                </a:solidFill>
                <a:latin typeface="Sora Italic" pitchFamily="2" charset="77"/>
              </a:rPr>
              <a:t>Ove</a:t>
            </a:r>
            <a:r>
              <a:rPr lang="en-US" sz="5500" b="1" i="1" spc="300" dirty="0">
                <a:solidFill>
                  <a:schemeClr val="bg1"/>
                </a:solidFill>
                <a:latin typeface="Sora Italic" pitchFamily="2" charset="77"/>
              </a:rPr>
              <a:t>r</a:t>
            </a:r>
            <a:r>
              <a:rPr lang="en-US" sz="5500" b="1" i="1" dirty="0">
                <a:solidFill>
                  <a:schemeClr val="bg1"/>
                </a:solidFill>
                <a:latin typeface="Sora Italic" pitchFamily="2" charset="77"/>
              </a:rPr>
              <a:t>view</a:t>
            </a:r>
          </a:p>
        </p:txBody>
      </p:sp>
      <p:pic>
        <p:nvPicPr>
          <p:cNvPr id="11" name="Picture 10" descr="A white crown with a black background&#10;&#10;AI-generated content may be incorrect.">
            <a:extLst>
              <a:ext uri="{FF2B5EF4-FFF2-40B4-BE49-F238E27FC236}">
                <a16:creationId xmlns:a16="http://schemas.microsoft.com/office/drawing/2014/main" id="{E0B7D93C-0657-4A71-915B-5E7077917141}"/>
              </a:ext>
            </a:extLst>
          </p:cNvPr>
          <p:cNvPicPr>
            <a:picLocks noChangeAspect="1"/>
          </p:cNvPicPr>
          <p:nvPr/>
        </p:nvPicPr>
        <p:blipFill>
          <a:blip r:embed="rId5"/>
          <a:stretch>
            <a:fillRect/>
          </a:stretch>
        </p:blipFill>
        <p:spPr>
          <a:xfrm>
            <a:off x="11048875" y="416272"/>
            <a:ext cx="711200" cy="558800"/>
          </a:xfrm>
          <a:prstGeom prst="rect">
            <a:avLst/>
          </a:prstGeom>
        </p:spPr>
      </p:pic>
      <p:cxnSp>
        <p:nvCxnSpPr>
          <p:cNvPr id="18" name="Straight Connector 17">
            <a:extLst>
              <a:ext uri="{FF2B5EF4-FFF2-40B4-BE49-F238E27FC236}">
                <a16:creationId xmlns:a16="http://schemas.microsoft.com/office/drawing/2014/main" id="{B31DEF3E-8835-7F38-3C24-2949667FA88D}"/>
              </a:ext>
            </a:extLst>
          </p:cNvPr>
          <p:cNvCxnSpPr/>
          <p:nvPr/>
        </p:nvCxnSpPr>
        <p:spPr>
          <a:xfrm>
            <a:off x="4354286" y="1407466"/>
            <a:ext cx="645885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3" name="TextBox 23">
            <a:extLst>
              <a:ext uri="{FF2B5EF4-FFF2-40B4-BE49-F238E27FC236}">
                <a16:creationId xmlns:a16="http://schemas.microsoft.com/office/drawing/2014/main" id="{616E580D-2F69-100F-D8AB-29434565B463}"/>
              </a:ext>
            </a:extLst>
          </p:cNvPr>
          <p:cNvSpPr txBox="1"/>
          <p:nvPr/>
        </p:nvSpPr>
        <p:spPr>
          <a:xfrm>
            <a:off x="4488482" y="1774887"/>
            <a:ext cx="607827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Sora" pitchFamily="2" charset="77"/>
              </a:rPr>
              <a:t>Critical-range rectification makes sparse longitudinal modeling more reliable and interpretable; anytime rule compression makes it usable.</a:t>
            </a:r>
          </a:p>
        </p:txBody>
      </p:sp>
      <p:sp>
        <p:nvSpPr>
          <p:cNvPr id="24" name="TextBox 23">
            <a:extLst>
              <a:ext uri="{FF2B5EF4-FFF2-40B4-BE49-F238E27FC236}">
                <a16:creationId xmlns:a16="http://schemas.microsoft.com/office/drawing/2014/main" id="{63A7CA08-2396-C1A9-4F56-EAB9189BA3BB}"/>
              </a:ext>
            </a:extLst>
          </p:cNvPr>
          <p:cNvSpPr txBox="1"/>
          <p:nvPr/>
        </p:nvSpPr>
        <p:spPr>
          <a:xfrm>
            <a:off x="4488482" y="1426543"/>
            <a:ext cx="607827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Sora" pitchFamily="2" charset="77"/>
              </a:rPr>
              <a:t>Thesis:</a:t>
            </a:r>
          </a:p>
        </p:txBody>
      </p:sp>
      <p:cxnSp>
        <p:nvCxnSpPr>
          <p:cNvPr id="33" name="Straight Connector 32">
            <a:extLst>
              <a:ext uri="{FF2B5EF4-FFF2-40B4-BE49-F238E27FC236}">
                <a16:creationId xmlns:a16="http://schemas.microsoft.com/office/drawing/2014/main" id="{36687CF3-4556-F035-2344-EC9620B3588D}"/>
              </a:ext>
            </a:extLst>
          </p:cNvPr>
          <p:cNvCxnSpPr/>
          <p:nvPr/>
        </p:nvCxnSpPr>
        <p:spPr>
          <a:xfrm>
            <a:off x="4354286" y="2472871"/>
            <a:ext cx="645885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4" name="Title 1">
            <a:extLst>
              <a:ext uri="{FF2B5EF4-FFF2-40B4-BE49-F238E27FC236}">
                <a16:creationId xmlns:a16="http://schemas.microsoft.com/office/drawing/2014/main" id="{190CDD6A-8251-974A-FA73-B76E8F0745BA}"/>
              </a:ext>
            </a:extLst>
          </p:cNvPr>
          <p:cNvSpPr txBox="1">
            <a:spLocks/>
          </p:cNvSpPr>
          <p:nvPr/>
        </p:nvSpPr>
        <p:spPr>
          <a:xfrm>
            <a:off x="4247402" y="2683458"/>
            <a:ext cx="1099304" cy="5862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98C5E9"/>
                </a:solidFill>
                <a:latin typeface="Sora" pitchFamily="2" charset="77"/>
              </a:rPr>
              <a:t>01.</a:t>
            </a:r>
          </a:p>
        </p:txBody>
      </p:sp>
      <p:sp>
        <p:nvSpPr>
          <p:cNvPr id="35" name="TextBox 23">
            <a:extLst>
              <a:ext uri="{FF2B5EF4-FFF2-40B4-BE49-F238E27FC236}">
                <a16:creationId xmlns:a16="http://schemas.microsoft.com/office/drawing/2014/main" id="{55FC9BEC-7C1F-4AF9-B0B6-88050458852B}"/>
              </a:ext>
            </a:extLst>
          </p:cNvPr>
          <p:cNvSpPr txBox="1"/>
          <p:nvPr/>
        </p:nvSpPr>
        <p:spPr>
          <a:xfrm>
            <a:off x="5142191" y="2916217"/>
            <a:ext cx="607827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Sora" pitchFamily="2" charset="77"/>
              </a:rPr>
              <a:t>Discuss the core problem and knowledge gap</a:t>
            </a:r>
          </a:p>
        </p:txBody>
      </p:sp>
      <p:sp>
        <p:nvSpPr>
          <p:cNvPr id="36" name="TextBox 35">
            <a:extLst>
              <a:ext uri="{FF2B5EF4-FFF2-40B4-BE49-F238E27FC236}">
                <a16:creationId xmlns:a16="http://schemas.microsoft.com/office/drawing/2014/main" id="{E2C1CB2B-F247-636E-E3AB-9096BDBF9374}"/>
              </a:ext>
            </a:extLst>
          </p:cNvPr>
          <p:cNvSpPr txBox="1"/>
          <p:nvPr/>
        </p:nvSpPr>
        <p:spPr>
          <a:xfrm>
            <a:off x="5142191" y="2567873"/>
            <a:ext cx="607827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Sora" pitchFamily="2" charset="77"/>
              </a:rPr>
              <a:t>Background</a:t>
            </a:r>
          </a:p>
        </p:txBody>
      </p:sp>
      <p:cxnSp>
        <p:nvCxnSpPr>
          <p:cNvPr id="37" name="Straight Connector 36">
            <a:extLst>
              <a:ext uri="{FF2B5EF4-FFF2-40B4-BE49-F238E27FC236}">
                <a16:creationId xmlns:a16="http://schemas.microsoft.com/office/drawing/2014/main" id="{3B6A50EF-54FB-36F3-8C33-FE1370035D32}"/>
              </a:ext>
            </a:extLst>
          </p:cNvPr>
          <p:cNvCxnSpPr/>
          <p:nvPr/>
        </p:nvCxnSpPr>
        <p:spPr>
          <a:xfrm>
            <a:off x="4354286" y="3412677"/>
            <a:ext cx="645885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F465FC19-9AC9-7E06-9792-DAADC56844EB}"/>
              </a:ext>
            </a:extLst>
          </p:cNvPr>
          <p:cNvSpPr txBox="1">
            <a:spLocks/>
          </p:cNvSpPr>
          <p:nvPr/>
        </p:nvSpPr>
        <p:spPr>
          <a:xfrm>
            <a:off x="4247401" y="3623258"/>
            <a:ext cx="1123389" cy="5862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98C5E9"/>
                </a:solidFill>
                <a:latin typeface="Sora" pitchFamily="2" charset="77"/>
              </a:rPr>
              <a:t>02.</a:t>
            </a:r>
          </a:p>
        </p:txBody>
      </p:sp>
      <p:sp>
        <p:nvSpPr>
          <p:cNvPr id="39" name="TextBox 23">
            <a:extLst>
              <a:ext uri="{FF2B5EF4-FFF2-40B4-BE49-F238E27FC236}">
                <a16:creationId xmlns:a16="http://schemas.microsoft.com/office/drawing/2014/main" id="{717DF6B2-20E8-869C-86A6-D167F24ED018}"/>
              </a:ext>
            </a:extLst>
          </p:cNvPr>
          <p:cNvSpPr txBox="1"/>
          <p:nvPr/>
        </p:nvSpPr>
        <p:spPr>
          <a:xfrm>
            <a:off x="5142191" y="3856017"/>
            <a:ext cx="5830609"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Sora" pitchFamily="2" charset="77"/>
              </a:rPr>
              <a:t>Define the questions that will address the knowledge gap:</a:t>
            </a:r>
            <a:br>
              <a:rPr lang="en-US" sz="1600" dirty="0">
                <a:solidFill>
                  <a:schemeClr val="bg1"/>
                </a:solidFill>
                <a:latin typeface="Sora" pitchFamily="2" charset="77"/>
              </a:rPr>
            </a:br>
            <a:r>
              <a:rPr lang="en-US" sz="1600" u="sng" dirty="0">
                <a:solidFill>
                  <a:schemeClr val="bg1"/>
                </a:solidFill>
                <a:latin typeface="Sora" pitchFamily="2" charset="77"/>
              </a:rPr>
              <a:t>RQ1</a:t>
            </a:r>
            <a:r>
              <a:rPr lang="en-US" sz="1600" dirty="0">
                <a:solidFill>
                  <a:schemeClr val="bg1"/>
                </a:solidFill>
                <a:latin typeface="Sora" pitchFamily="2" charset="77"/>
              </a:rPr>
              <a:t>: Can critical-range binarization produce a stable sparse baseline with reliable feature attribution?</a:t>
            </a:r>
          </a:p>
          <a:p>
            <a:r>
              <a:rPr lang="en-US" sz="1600" u="sng" dirty="0">
                <a:solidFill>
                  <a:schemeClr val="bg1"/>
                </a:solidFill>
                <a:latin typeface="Sora" pitchFamily="2" charset="77"/>
              </a:rPr>
              <a:t>RQ2</a:t>
            </a:r>
            <a:r>
              <a:rPr lang="en-US" sz="1600" dirty="0">
                <a:solidFill>
                  <a:schemeClr val="bg1"/>
                </a:solidFill>
                <a:latin typeface="Sora" pitchFamily="2" charset="77"/>
              </a:rPr>
              <a:t>: Why does binarization work, and can the backbone be generalized?</a:t>
            </a:r>
            <a:br>
              <a:rPr lang="en-US" sz="1600" dirty="0">
                <a:solidFill>
                  <a:schemeClr val="bg1"/>
                </a:solidFill>
                <a:latin typeface="Sora" pitchFamily="2" charset="77"/>
              </a:rPr>
            </a:br>
            <a:r>
              <a:rPr lang="en-US" sz="1600" u="sng" dirty="0">
                <a:solidFill>
                  <a:schemeClr val="bg1"/>
                </a:solidFill>
                <a:latin typeface="Sora" pitchFamily="2" charset="77"/>
              </a:rPr>
              <a:t>RQ3</a:t>
            </a:r>
            <a:r>
              <a:rPr lang="en-US" sz="1600" dirty="0">
                <a:solidFill>
                  <a:schemeClr val="bg1"/>
                </a:solidFill>
                <a:latin typeface="Sora" pitchFamily="2" charset="77"/>
              </a:rPr>
              <a:t>: Can the solution be compressed into a set of logical rules?</a:t>
            </a:r>
          </a:p>
        </p:txBody>
      </p:sp>
      <p:sp>
        <p:nvSpPr>
          <p:cNvPr id="40" name="TextBox 39">
            <a:extLst>
              <a:ext uri="{FF2B5EF4-FFF2-40B4-BE49-F238E27FC236}">
                <a16:creationId xmlns:a16="http://schemas.microsoft.com/office/drawing/2014/main" id="{8F283FC1-EC1D-3A7E-1910-432EAC253B44}"/>
              </a:ext>
            </a:extLst>
          </p:cNvPr>
          <p:cNvSpPr txBox="1"/>
          <p:nvPr/>
        </p:nvSpPr>
        <p:spPr>
          <a:xfrm>
            <a:off x="5142191" y="3507673"/>
            <a:ext cx="607827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Sora" pitchFamily="2" charset="77"/>
              </a:rPr>
              <a:t>Research Questions</a:t>
            </a:r>
          </a:p>
        </p:txBody>
      </p:sp>
      <p:cxnSp>
        <p:nvCxnSpPr>
          <p:cNvPr id="41" name="Straight Connector 40">
            <a:extLst>
              <a:ext uri="{FF2B5EF4-FFF2-40B4-BE49-F238E27FC236}">
                <a16:creationId xmlns:a16="http://schemas.microsoft.com/office/drawing/2014/main" id="{5C77738D-ECEC-9D86-7C17-E94C89E8122F}"/>
              </a:ext>
            </a:extLst>
          </p:cNvPr>
          <p:cNvCxnSpPr/>
          <p:nvPr/>
        </p:nvCxnSpPr>
        <p:spPr>
          <a:xfrm>
            <a:off x="4354286" y="5622953"/>
            <a:ext cx="645885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42" name="Title 1">
            <a:extLst>
              <a:ext uri="{FF2B5EF4-FFF2-40B4-BE49-F238E27FC236}">
                <a16:creationId xmlns:a16="http://schemas.microsoft.com/office/drawing/2014/main" id="{EF1A3CB1-70A3-A5F2-E41B-D5CFCBB12265}"/>
              </a:ext>
            </a:extLst>
          </p:cNvPr>
          <p:cNvSpPr txBox="1">
            <a:spLocks/>
          </p:cNvSpPr>
          <p:nvPr/>
        </p:nvSpPr>
        <p:spPr>
          <a:xfrm>
            <a:off x="4247402" y="5777976"/>
            <a:ext cx="1123388" cy="5862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98C5E9"/>
                </a:solidFill>
                <a:latin typeface="Sora" pitchFamily="2" charset="77"/>
              </a:rPr>
              <a:t>03.</a:t>
            </a:r>
          </a:p>
        </p:txBody>
      </p:sp>
      <p:sp>
        <p:nvSpPr>
          <p:cNvPr id="43" name="TextBox 23">
            <a:extLst>
              <a:ext uri="{FF2B5EF4-FFF2-40B4-BE49-F238E27FC236}">
                <a16:creationId xmlns:a16="http://schemas.microsoft.com/office/drawing/2014/main" id="{B06FBB68-03D2-C044-0DDD-8BF42B794029}"/>
              </a:ext>
            </a:extLst>
          </p:cNvPr>
          <p:cNvSpPr txBox="1"/>
          <p:nvPr/>
        </p:nvSpPr>
        <p:spPr>
          <a:xfrm>
            <a:off x="5142191" y="6010735"/>
            <a:ext cx="607827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Sora" pitchFamily="2" charset="77"/>
              </a:rPr>
              <a:t>Summarize the contributions, timeline, and future work</a:t>
            </a:r>
          </a:p>
        </p:txBody>
      </p:sp>
      <p:sp>
        <p:nvSpPr>
          <p:cNvPr id="44" name="TextBox 43">
            <a:extLst>
              <a:ext uri="{FF2B5EF4-FFF2-40B4-BE49-F238E27FC236}">
                <a16:creationId xmlns:a16="http://schemas.microsoft.com/office/drawing/2014/main" id="{D5F087FC-DBE8-D89B-071B-A327211C3610}"/>
              </a:ext>
            </a:extLst>
          </p:cNvPr>
          <p:cNvSpPr txBox="1"/>
          <p:nvPr/>
        </p:nvSpPr>
        <p:spPr>
          <a:xfrm>
            <a:off x="5142191" y="5662391"/>
            <a:ext cx="607827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Sora" pitchFamily="2" charset="77"/>
              </a:rPr>
              <a:t>Contributions</a:t>
            </a:r>
          </a:p>
        </p:txBody>
      </p:sp>
    </p:spTree>
    <p:extLst>
      <p:ext uri="{BB962C8B-B14F-4D97-AF65-F5344CB8AC3E}">
        <p14:creationId xmlns:p14="http://schemas.microsoft.com/office/powerpoint/2010/main" val="370870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D948D-4EFE-0425-D204-84ACD0C6AB4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EA14F14-A5BE-841C-7CEC-A12DD4D1E009}"/>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CFF686D-5614-C0F8-ACAF-6F605A10E646}"/>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C9F254DF-8AF1-D24C-C399-E088163401B5}"/>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775D6A54-1751-A199-ECF3-D3D2992FFBCE}"/>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RQ2: The </a:t>
            </a:r>
            <a:r>
              <a:rPr lang="en-US" sz="4400" dirty="0" err="1">
                <a:solidFill>
                  <a:srgbClr val="043657"/>
                </a:solidFill>
                <a:latin typeface="Sora" pitchFamily="2" charset="77"/>
              </a:rPr>
              <a:t>Arcsin</a:t>
            </a:r>
            <a:r>
              <a:rPr lang="en-US" sz="4400" dirty="0">
                <a:solidFill>
                  <a:srgbClr val="043657"/>
                </a:solidFill>
                <a:latin typeface="Sora" pitchFamily="2" charset="77"/>
              </a:rPr>
              <a:t> Relation</a:t>
            </a:r>
          </a:p>
        </p:txBody>
      </p:sp>
      <p:sp>
        <p:nvSpPr>
          <p:cNvPr id="11" name="Subtitle 2">
            <a:extLst>
              <a:ext uri="{FF2B5EF4-FFF2-40B4-BE49-F238E27FC236}">
                <a16:creationId xmlns:a16="http://schemas.microsoft.com/office/drawing/2014/main" id="{F872E0DF-5153-75FD-3315-BBA33885A179}"/>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A Tractable Proof-of-Concept (POC)</a:t>
            </a:r>
          </a:p>
        </p:txBody>
      </p:sp>
      <p:sp>
        <p:nvSpPr>
          <p:cNvPr id="12" name="TextBox 11">
            <a:extLst>
              <a:ext uri="{FF2B5EF4-FFF2-40B4-BE49-F238E27FC236}">
                <a16:creationId xmlns:a16="http://schemas.microsoft.com/office/drawing/2014/main" id="{16A2D261-C7C3-DA7A-EFF8-8336C43A13C7}"/>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While nonzero thresholds obey a related but more intricate mapping, the full proof of such a relationship would be far more complex and would not be necessary to show the broad strokes of why binarization helps.  However, such an effort might be beneficial for teasing out additional applications or how the method might be useful in the future.  As a result, further work along these lines is recommended going forward.</a:t>
            </a:r>
          </a:p>
        </p:txBody>
      </p:sp>
      <p:sp>
        <p:nvSpPr>
          <p:cNvPr id="6" name="TextBox 5">
            <a:extLst>
              <a:ext uri="{FF2B5EF4-FFF2-40B4-BE49-F238E27FC236}">
                <a16:creationId xmlns:a16="http://schemas.microsoft.com/office/drawing/2014/main" id="{54423D21-756E-C20B-44B9-47528F30B258}"/>
              </a:ext>
            </a:extLst>
          </p:cNvPr>
          <p:cNvSpPr txBox="1"/>
          <p:nvPr/>
        </p:nvSpPr>
        <p:spPr>
          <a:xfrm>
            <a:off x="5591497" y="1304948"/>
            <a:ext cx="6186980" cy="296741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For standardized, jointly normal (</a:t>
            </a:r>
            <a:r>
              <a:rPr lang="en-US" sz="1400" b="1" i="1" dirty="0">
                <a:latin typeface="Sora Italic" pitchFamily="2" charset="77"/>
                <a:ea typeface="Inter" panose="020B0502030000000004" pitchFamily="34" charset="0"/>
                <a:cs typeface="Plus Jakarta Sans" pitchFamily="2" charset="0"/>
              </a:rPr>
              <a:t>𝑋</a:t>
            </a:r>
            <a:r>
              <a:rPr lang="en-US" sz="1400" i="1" dirty="0">
                <a:latin typeface="Sora Italic" pitchFamily="2" charset="77"/>
                <a:ea typeface="Inter" panose="020B0502030000000004" pitchFamily="34" charset="0"/>
                <a:cs typeface="Plus Jakarta Sans" pitchFamily="2" charset="0"/>
              </a:rPr>
              <a:t>, </a:t>
            </a:r>
            <a:r>
              <a:rPr lang="en-US" sz="1400" b="1" i="1" dirty="0">
                <a:latin typeface="Sora Italic" pitchFamily="2" charset="77"/>
                <a:ea typeface="Inter" panose="020B0502030000000004" pitchFamily="34" charset="0"/>
                <a:cs typeface="Plus Jakarta Sans" pitchFamily="2" charset="0"/>
              </a:rPr>
              <a:t>𝑌</a:t>
            </a:r>
            <a:r>
              <a:rPr lang="en-US" sz="1400" i="1" dirty="0">
                <a:latin typeface="Sora Italic" pitchFamily="2" charset="77"/>
                <a:ea typeface="Inter" panose="020B0502030000000004" pitchFamily="34" charset="0"/>
                <a:cs typeface="Plus Jakarta Sans" pitchFamily="2" charset="0"/>
              </a:rPr>
              <a:t>) with correlation </a:t>
            </a:r>
            <a:r>
              <a:rPr lang="en-US" sz="1400" b="1" i="1" dirty="0">
                <a:latin typeface="Sora Italic" pitchFamily="2" charset="77"/>
                <a:ea typeface="Inter" panose="020B0502030000000004" pitchFamily="34" charset="0"/>
                <a:cs typeface="Plus Jakarta Sans" pitchFamily="2" charset="0"/>
              </a:rPr>
              <a:t>𝜌 </a:t>
            </a:r>
            <a:r>
              <a:rPr lang="en-US" sz="1400" i="1" dirty="0">
                <a:latin typeface="Sora Italic" pitchFamily="2" charset="77"/>
                <a:ea typeface="Inter" panose="020B0502030000000004" pitchFamily="34" charset="0"/>
                <a:cs typeface="Plus Jakarta Sans" pitchFamily="2" charset="0"/>
              </a:rPr>
              <a:t>and binarized </a:t>
            </a:r>
            <a:r>
              <a:rPr lang="en-US" sz="1400" b="1" i="1" dirty="0">
                <a:latin typeface="Sora Italic" pitchFamily="2" charset="77"/>
                <a:ea typeface="Inter" panose="020B0502030000000004" pitchFamily="34" charset="0"/>
                <a:cs typeface="Plus Jakarta Sans" pitchFamily="2" charset="0"/>
              </a:rPr>
              <a:t>𝑋.</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The tilde (“~”) is used to distinguish binarized data from its original continuous counterpart, where in this case all feature values greater than 0 are coded as +1 and all feature values that are less than or equal to zero are coded as -1.</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Under joint normality and zero-threshold sign binarization, this result shows that when binarized, all pairwise correlations must be less than or equal to their original, </a:t>
            </a:r>
            <a:r>
              <a:rPr lang="en-US" sz="1400" b="1" i="1" dirty="0">
                <a:latin typeface="Sora Italic" pitchFamily="2" charset="77"/>
                <a:ea typeface="Inter" panose="020B0502030000000004" pitchFamily="34" charset="0"/>
                <a:cs typeface="Plus Jakarta Sans" pitchFamily="2" charset="0"/>
              </a:rPr>
              <a:t>never greater</a:t>
            </a:r>
            <a:r>
              <a:rPr lang="en-US" sz="1400" i="1" dirty="0">
                <a:latin typeface="Sora Italic" pitchFamily="2" charset="77"/>
                <a:ea typeface="Inter" panose="020B0502030000000004" pitchFamily="34" charset="0"/>
                <a:cs typeface="Plus Jakarta Sans" pitchFamily="2" charset="0"/>
              </a:rPr>
              <a:t>. </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In fact, </a:t>
            </a:r>
            <a:r>
              <a:rPr lang="en-US" sz="1400" b="1" i="1" dirty="0">
                <a:latin typeface="Sora Italic" pitchFamily="2" charset="77"/>
                <a:ea typeface="Inter" panose="020B0502030000000004" pitchFamily="34" charset="0"/>
                <a:cs typeface="Plus Jakarta Sans" pitchFamily="2" charset="0"/>
              </a:rPr>
              <a:t>equality occurs only at 𝜌∈{−1,0,1}</a:t>
            </a:r>
            <a:r>
              <a:rPr lang="en-US" sz="1400" i="1" dirty="0">
                <a:latin typeface="Sora Italic" pitchFamily="2" charset="77"/>
                <a:ea typeface="Inter" panose="020B0502030000000004" pitchFamily="34" charset="0"/>
                <a:cs typeface="Plus Jakarta Sans" pitchFamily="2" charset="0"/>
              </a:rPr>
              <a:t>, due to the </a:t>
            </a:r>
            <a:r>
              <a:rPr lang="en-US" sz="1400" i="1" dirty="0" err="1">
                <a:latin typeface="Sora Italic" pitchFamily="2" charset="77"/>
                <a:ea typeface="Inter" panose="020B0502030000000004" pitchFamily="34" charset="0"/>
                <a:cs typeface="Plus Jakarta Sans" pitchFamily="2" charset="0"/>
              </a:rPr>
              <a:t>arcsin</a:t>
            </a:r>
            <a:r>
              <a:rPr lang="en-US" sz="1400" i="1" dirty="0">
                <a:latin typeface="Sora Italic" pitchFamily="2" charset="77"/>
                <a:ea typeface="Inter" panose="020B0502030000000004" pitchFamily="34" charset="0"/>
                <a:cs typeface="Plus Jakarta Sans" pitchFamily="2" charset="0"/>
              </a:rPr>
              <a:t> relation being strictly convex on (0,1) and strictly concave on (-1,0).</a:t>
            </a:r>
          </a:p>
        </p:txBody>
      </p:sp>
      <p:sp>
        <p:nvSpPr>
          <p:cNvPr id="14" name="TextBox 13">
            <a:extLst>
              <a:ext uri="{FF2B5EF4-FFF2-40B4-BE49-F238E27FC236}">
                <a16:creationId xmlns:a16="http://schemas.microsoft.com/office/drawing/2014/main" id="{E2014757-B888-3482-FEA7-52E360754447}"/>
              </a:ext>
            </a:extLst>
          </p:cNvPr>
          <p:cNvSpPr txBox="1"/>
          <p:nvPr/>
        </p:nvSpPr>
        <p:spPr>
          <a:xfrm>
            <a:off x="413523" y="1294515"/>
            <a:ext cx="5080134" cy="1015663"/>
          </a:xfrm>
          <a:prstGeom prst="rect">
            <a:avLst/>
          </a:prstGeom>
          <a:noFill/>
        </p:spPr>
        <p:txBody>
          <a:bodyPr wrap="square" rtlCol="0">
            <a:spAutoFit/>
          </a:bodyPr>
          <a:lstStyle/>
          <a:p>
            <a:r>
              <a:rPr lang="en-US" sz="2000" dirty="0"/>
              <a:t>The bivariate normal orthant probability identity, 𝑃(𝑋 &gt; 0, 𝑌 &gt; 0) = 1⁄4 + 1⁄2𝜋 </a:t>
            </a:r>
            <a:r>
              <a:rPr lang="en-US" sz="2000" dirty="0" err="1"/>
              <a:t>arcsin</a:t>
            </a:r>
            <a:r>
              <a:rPr lang="en-US" sz="2000" dirty="0"/>
              <a:t>(𝜌) implies the following closed-form mapping:</a:t>
            </a:r>
          </a:p>
        </p:txBody>
      </p:sp>
      <p:pic>
        <p:nvPicPr>
          <p:cNvPr id="10" name="Picture 9">
            <a:extLst>
              <a:ext uri="{FF2B5EF4-FFF2-40B4-BE49-F238E27FC236}">
                <a16:creationId xmlns:a16="http://schemas.microsoft.com/office/drawing/2014/main" id="{10B2611D-EAE2-1A50-99CE-8E8D1528665B}"/>
              </a:ext>
            </a:extLst>
          </p:cNvPr>
          <p:cNvPicPr>
            <a:picLocks noChangeAspect="1"/>
          </p:cNvPicPr>
          <p:nvPr/>
        </p:nvPicPr>
        <p:blipFill>
          <a:blip r:embed="rId5"/>
          <a:srcRect r="62461"/>
          <a:stretch>
            <a:fillRect/>
          </a:stretch>
        </p:blipFill>
        <p:spPr>
          <a:xfrm>
            <a:off x="413523" y="2583947"/>
            <a:ext cx="2638433" cy="911516"/>
          </a:xfrm>
          <a:prstGeom prst="rect">
            <a:avLst/>
          </a:prstGeom>
        </p:spPr>
      </p:pic>
      <p:pic>
        <p:nvPicPr>
          <p:cNvPr id="18" name="Picture 17">
            <a:extLst>
              <a:ext uri="{FF2B5EF4-FFF2-40B4-BE49-F238E27FC236}">
                <a16:creationId xmlns:a16="http://schemas.microsoft.com/office/drawing/2014/main" id="{8D619931-F98E-1228-7EA6-F1D3B2CFE935}"/>
              </a:ext>
            </a:extLst>
          </p:cNvPr>
          <p:cNvPicPr>
            <a:picLocks noChangeAspect="1"/>
          </p:cNvPicPr>
          <p:nvPr/>
        </p:nvPicPr>
        <p:blipFill>
          <a:blip r:embed="rId5"/>
          <a:srcRect l="38364"/>
          <a:stretch>
            <a:fillRect/>
          </a:stretch>
        </p:blipFill>
        <p:spPr>
          <a:xfrm>
            <a:off x="511323" y="3401948"/>
            <a:ext cx="4332082" cy="911516"/>
          </a:xfrm>
          <a:prstGeom prst="rect">
            <a:avLst/>
          </a:prstGeom>
        </p:spPr>
      </p:pic>
    </p:spTree>
    <p:extLst>
      <p:ext uri="{BB962C8B-B14F-4D97-AF65-F5344CB8AC3E}">
        <p14:creationId xmlns:p14="http://schemas.microsoft.com/office/powerpoint/2010/main" val="1342490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21C2E-D32A-A85F-EDFA-4E43DE85E39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6E04580-3C4C-D735-E848-E5B8603DED7F}"/>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3BCD8A8-A654-D029-6CA2-D126E7136B97}"/>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265E16F9-C5F9-BF4C-1207-075E6C6013B7}"/>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90DFB1F2-6D5C-75E0-25E3-6A09782681BF}"/>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RQ2: Gram Matrix Bounds</a:t>
            </a:r>
          </a:p>
        </p:txBody>
      </p:sp>
      <p:sp>
        <p:nvSpPr>
          <p:cNvPr id="11" name="Subtitle 2">
            <a:extLst>
              <a:ext uri="{FF2B5EF4-FFF2-40B4-BE49-F238E27FC236}">
                <a16:creationId xmlns:a16="http://schemas.microsoft.com/office/drawing/2014/main" id="{E570C08E-04BC-C034-EC01-7F42B48859C4}"/>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A Tractable Proof-of-Concept (POC)</a:t>
            </a:r>
          </a:p>
        </p:txBody>
      </p:sp>
      <p:sp>
        <p:nvSpPr>
          <p:cNvPr id="12" name="TextBox 11">
            <a:extLst>
              <a:ext uri="{FF2B5EF4-FFF2-40B4-BE49-F238E27FC236}">
                <a16:creationId xmlns:a16="http://schemas.microsoft.com/office/drawing/2014/main" id="{7BC5FA1D-2B6A-EBD4-4B4F-5C282D1FD415}"/>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While nonzero thresholds obey a related but more intricate mapping, the full proof of such a relationship would be far more complex and would not be necessary to show the broad strokes of why binarization helps.  However, such an effort might be beneficial for teasing out additional applications or how the method might be useful in the future.  As a result, further work along these lines is recommended going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E31B91-2C66-AF1B-BF01-BE32B83C28BA}"/>
                  </a:ext>
                </a:extLst>
              </p:cNvPr>
              <p:cNvSpPr txBox="1"/>
              <p:nvPr/>
            </p:nvSpPr>
            <p:spPr>
              <a:xfrm>
                <a:off x="5591497" y="1315900"/>
                <a:ext cx="6186980" cy="135960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Similar expressions for binarized versions </a:t>
                </a:r>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𝐺</m:t>
                        </m:r>
                      </m:e>
                    </m:acc>
                  </m:oMath>
                </a14:m>
                <a:r>
                  <a:rPr lang="en-US" sz="1400" i="1" dirty="0">
                    <a:latin typeface="Sora Italic" pitchFamily="2" charset="77"/>
                    <a:ea typeface="Inter" panose="020B0502030000000004" pitchFamily="34" charset="0"/>
                    <a:cs typeface="Plus Jakarta Sans" pitchFamily="2" charset="0"/>
                  </a:rPr>
                  <a:t> and </a:t>
                </a:r>
                <a14:m>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𝐺</m:t>
                            </m:r>
                          </m:e>
                        </m:acc>
                      </m:e>
                      <m:sup>
                        <m:r>
                          <a:rPr lang="en-US" sz="1400" b="0" i="1" smtClean="0">
                            <a:latin typeface="Cambria Math" panose="02040503050406030204" pitchFamily="18" charset="0"/>
                          </a:rPr>
                          <m:t>−</m:t>
                        </m:r>
                        <m:r>
                          <a:rPr lang="en-US" sz="1400" b="0" i="1" smtClean="0">
                            <a:latin typeface="Cambria Math" panose="02040503050406030204" pitchFamily="18" charset="0"/>
                          </a:rPr>
                          <m:t>1</m:t>
                        </m:r>
                      </m:sup>
                    </m:sSup>
                  </m:oMath>
                </a14:m>
                <a:r>
                  <a:rPr lang="en-US" sz="1400" i="1" dirty="0">
                    <a:latin typeface="Sora Italic" pitchFamily="2" charset="77"/>
                    <a:ea typeface="Inter" panose="020B0502030000000004" pitchFamily="34" charset="0"/>
                    <a:cs typeface="Plus Jakarta Sans" pitchFamily="2" charset="0"/>
                  </a:rPr>
                  <a:t> and can be expressed by substituting </a:t>
                </a:r>
                <a14:m>
                  <m:oMath xmlns:m="http://schemas.openxmlformats.org/officeDocument/2006/math">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ea typeface="Cambria Math" panose="02040503050406030204" pitchFamily="18" charset="0"/>
                          </a:rPr>
                          <m:t>𝜌</m:t>
                        </m:r>
                      </m:e>
                    </m:acc>
                  </m:oMath>
                </a14:m>
                <a:r>
                  <a:rPr lang="en-US" sz="1400" i="1" dirty="0">
                    <a:latin typeface="Sora Italic" pitchFamily="2" charset="77"/>
                    <a:ea typeface="Inter" panose="020B0502030000000004" pitchFamily="34" charset="0"/>
                    <a:cs typeface="Plus Jakarta Sans" pitchFamily="2" charset="0"/>
                  </a:rPr>
                  <a:t> for </a:t>
                </a:r>
                <a14:m>
                  <m:oMath xmlns:m="http://schemas.openxmlformats.org/officeDocument/2006/math">
                    <m:r>
                      <a:rPr lang="en-US" sz="1400" i="1" smtClean="0">
                        <a:latin typeface="Cambria Math" panose="02040503050406030204" pitchFamily="18" charset="0"/>
                        <a:ea typeface="Cambria Math" panose="02040503050406030204" pitchFamily="18" charset="0"/>
                        <a:cs typeface="Plus Jakarta Sans" pitchFamily="2" charset="0"/>
                      </a:rPr>
                      <m:t>𝜌</m:t>
                    </m:r>
                  </m:oMath>
                </a14:m>
                <a:r>
                  <a:rPr lang="en-US" sz="1400" i="1" dirty="0">
                    <a:latin typeface="Sora Italic" pitchFamily="2" charset="77"/>
                    <a:ea typeface="Inter" panose="020B0502030000000004" pitchFamily="34" charset="0"/>
                    <a:cs typeface="Plus Jakarta Sans" pitchFamily="2" charset="0"/>
                  </a:rPr>
                  <a:t>.</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When the expression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0</m:t>
                    </m:r>
                    <m:r>
                      <a:rPr lang="en-US" sz="1400" b="0" i="1" smtClean="0">
                        <a:latin typeface="Cambria Math" panose="02040503050406030204" pitchFamily="18" charset="0"/>
                        <a:ea typeface="Inter" panose="020B0502030000000004" pitchFamily="34" charset="0"/>
                        <a:cs typeface="Plus Jakarta Sans" pitchFamily="2" charset="0"/>
                      </a:rPr>
                      <m:t>&lt; </m:t>
                    </m:r>
                    <m:r>
                      <a:rPr lang="en-US" sz="1400" b="0" i="1" smtClean="0">
                        <a:latin typeface="Cambria Math" panose="02040503050406030204" pitchFamily="18" charset="0"/>
                        <a:ea typeface="Cambria Math" panose="02040503050406030204" pitchFamily="18" charset="0"/>
                        <a:cs typeface="Plus Jakarta Sans" pitchFamily="2" charset="0"/>
                      </a:rPr>
                      <m:t>𝜌</m:t>
                    </m:r>
                    <m:r>
                      <a:rPr lang="en-US" sz="1400" b="0" i="1" smtClean="0">
                        <a:latin typeface="Cambria Math" panose="02040503050406030204" pitchFamily="18" charset="0"/>
                        <a:ea typeface="Cambria Math" panose="02040503050406030204" pitchFamily="18" charset="0"/>
                        <a:cs typeface="Plus Jakarta Sans" pitchFamily="2" charset="0"/>
                      </a:rPr>
                      <m:t>&lt; </m:t>
                    </m:r>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𝜌</m:t>
                        </m:r>
                      </m:e>
                    </m:acc>
                    <m:r>
                      <a:rPr lang="en-US" sz="1400" b="0" i="1" smtClean="0">
                        <a:latin typeface="Cambria Math" panose="02040503050406030204" pitchFamily="18" charset="0"/>
                      </a:rPr>
                      <m:t>&lt;</m:t>
                    </m:r>
                    <m:r>
                      <a:rPr lang="en-US" sz="1400" b="0" i="1" smtClean="0">
                        <a:latin typeface="Cambria Math" panose="02040503050406030204" pitchFamily="18" charset="0"/>
                      </a:rPr>
                      <m:t>1</m:t>
                    </m:r>
                  </m:oMath>
                </a14:m>
                <a:r>
                  <a:rPr lang="en-US" sz="1400" i="1" dirty="0">
                    <a:latin typeface="Sora Italic" pitchFamily="2" charset="77"/>
                    <a:ea typeface="Inter" panose="020B0502030000000004" pitchFamily="34" charset="0"/>
                    <a:cs typeface="Plus Jakarta Sans" pitchFamily="2" charset="0"/>
                  </a:rPr>
                  <a:t> is true, it can be shown that:</a:t>
                </a:r>
                <a:br>
                  <a:rPr lang="en-US" sz="1400" i="1" dirty="0">
                    <a:latin typeface="Sora Italic" pitchFamily="2" charset="77"/>
                    <a:ea typeface="Inter" panose="020B0502030000000004" pitchFamily="34" charset="0"/>
                    <a:cs typeface="Plus Jakarta Sans" pitchFamily="2" charset="0"/>
                  </a:rPr>
                </a:br>
                <a:endParaRPr lang="en-US" sz="1400" i="1" dirty="0">
                  <a:latin typeface="Sora Italic" pitchFamily="2" charset="77"/>
                  <a:ea typeface="Inter" panose="020B0502030000000004" pitchFamily="34" charset="0"/>
                  <a:cs typeface="Plus Jakarta Sans" pitchFamily="2" charset="0"/>
                </a:endParaRPr>
              </a:p>
            </p:txBody>
          </p:sp>
        </mc:Choice>
        <mc:Fallback xmlns="">
          <p:sp>
            <p:nvSpPr>
              <p:cNvPr id="6" name="TextBox 5">
                <a:extLst>
                  <a:ext uri="{FF2B5EF4-FFF2-40B4-BE49-F238E27FC236}">
                    <a16:creationId xmlns:a16="http://schemas.microsoft.com/office/drawing/2014/main" id="{3DE31B91-2C66-AF1B-BF01-BE32B83C28BA}"/>
                  </a:ext>
                </a:extLst>
              </p:cNvPr>
              <p:cNvSpPr txBox="1">
                <a:spLocks noRot="1" noChangeAspect="1" noMove="1" noResize="1" noEditPoints="1" noAdjustHandles="1" noChangeArrowheads="1" noChangeShapeType="1" noTextEdit="1"/>
              </p:cNvSpPr>
              <p:nvPr/>
            </p:nvSpPr>
            <p:spPr>
              <a:xfrm>
                <a:off x="5591497" y="1315900"/>
                <a:ext cx="6186980" cy="1359603"/>
              </a:xfrm>
              <a:prstGeom prst="rect">
                <a:avLst/>
              </a:prstGeom>
              <a:blipFill>
                <a:blip r:embed="rId5"/>
                <a:stretch>
                  <a:fillRect l="-9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9E9E5B-DD1A-FB6F-FB00-0B6E9555179F}"/>
                  </a:ext>
                </a:extLst>
              </p:cNvPr>
              <p:cNvSpPr txBox="1"/>
              <p:nvPr/>
            </p:nvSpPr>
            <p:spPr>
              <a:xfrm>
                <a:off x="413523" y="1294515"/>
                <a:ext cx="5080134" cy="1207703"/>
              </a:xfrm>
              <a:prstGeom prst="rect">
                <a:avLst/>
              </a:prstGeom>
              <a:noFill/>
            </p:spPr>
            <p:txBody>
              <a:bodyPr wrap="square" rtlCol="0">
                <a:spAutoFit/>
              </a:bodyPr>
              <a:lstStyle/>
              <a:p>
                <a:r>
                  <a:rPr lang="en-US" dirty="0"/>
                  <a:t>The gram matrix </a:t>
                </a:r>
                <a14:m>
                  <m:oMath xmlns:m="http://schemas.openxmlformats.org/officeDocument/2006/math">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𝑋</m:t>
                        </m:r>
                      </m:e>
                      <m:sub>
                        <m:r>
                          <a:rPr lang="en-US" b="0" i="1" dirty="0" smtClean="0">
                            <a:latin typeface="Cambria Math" panose="02040503050406030204" pitchFamily="18" charset="0"/>
                          </a:rPr>
                          <m:t>𝑆</m:t>
                        </m:r>
                      </m:sub>
                      <m:sup>
                        <m:r>
                          <a:rPr lang="en-US" b="0" i="1" dirty="0" smtClean="0">
                            <a:latin typeface="Cambria Math" panose="02040503050406030204" pitchFamily="18" charset="0"/>
                          </a:rPr>
                          <m:t>𝑇</m:t>
                        </m:r>
                      </m:sup>
                    </m:sSubSup>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𝑆</m:t>
                        </m:r>
                      </m:sub>
                    </m:sSub>
                  </m:oMath>
                </a14:m>
                <a:r>
                  <a:rPr lang="en-US" dirty="0"/>
                  <a:t> is expressed as </a:t>
                </a:r>
                <a14:m>
                  <m:oMath xmlns:m="http://schemas.openxmlformats.org/officeDocument/2006/math">
                    <m:r>
                      <a:rPr lang="en-US" b="0" i="1" smtClean="0">
                        <a:latin typeface="Cambria Math" panose="02040503050406030204" pitchFamily="18" charset="0"/>
                      </a:rPr>
                      <m:t>𝐺</m:t>
                    </m:r>
                  </m:oMath>
                </a14:m>
                <a:r>
                  <a:rPr lang="en-US" dirty="0"/>
                  <a:t> and its inverse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m:t>
                        </m:r>
                        <m:r>
                          <a:rPr lang="en-US" b="0" i="1" smtClean="0">
                            <a:latin typeface="Cambria Math" panose="02040503050406030204" pitchFamily="18" charset="0"/>
                          </a:rPr>
                          <m:t>1</m:t>
                        </m:r>
                      </m:sup>
                    </m:sSup>
                  </m:oMath>
                </a14:m>
                <a:r>
                  <a:rPr lang="en-US" dirty="0"/>
                  <a:t> in the following </a:t>
                </a:r>
                <a:r>
                  <a:rPr lang="en-US" dirty="0" err="1"/>
                  <a:t>equi</a:t>
                </a:r>
                <a:r>
                  <a:rPr lang="en-US" dirty="0"/>
                  <a:t>-correlated case assuming 𝜌∈(−1/(𝑠−1),1) so that 𝐺 is invertible: </a:t>
                </a:r>
              </a:p>
            </p:txBody>
          </p:sp>
        </mc:Choice>
        <mc:Fallback xmlns="">
          <p:sp>
            <p:nvSpPr>
              <p:cNvPr id="14" name="TextBox 13">
                <a:extLst>
                  <a:ext uri="{FF2B5EF4-FFF2-40B4-BE49-F238E27FC236}">
                    <a16:creationId xmlns:a16="http://schemas.microsoft.com/office/drawing/2014/main" id="{079E9E5B-DD1A-FB6F-FB00-0B6E9555179F}"/>
                  </a:ext>
                </a:extLst>
              </p:cNvPr>
              <p:cNvSpPr txBox="1">
                <a:spLocks noRot="1" noChangeAspect="1" noMove="1" noResize="1" noEditPoints="1" noAdjustHandles="1" noChangeArrowheads="1" noChangeShapeType="1" noTextEdit="1"/>
              </p:cNvSpPr>
              <p:nvPr/>
            </p:nvSpPr>
            <p:spPr>
              <a:xfrm>
                <a:off x="413523" y="1294515"/>
                <a:ext cx="5080134" cy="1207703"/>
              </a:xfrm>
              <a:prstGeom prst="rect">
                <a:avLst/>
              </a:prstGeom>
              <a:blipFill>
                <a:blip r:embed="rId6"/>
                <a:stretch>
                  <a:fillRect l="-1080" t="-1515" b="-757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002F685-07C9-BAAC-3A6E-6F64EED1114A}"/>
              </a:ext>
            </a:extLst>
          </p:cNvPr>
          <p:cNvPicPr>
            <a:picLocks noChangeAspect="1"/>
          </p:cNvPicPr>
          <p:nvPr/>
        </p:nvPicPr>
        <p:blipFill>
          <a:blip r:embed="rId7"/>
          <a:stretch>
            <a:fillRect/>
          </a:stretch>
        </p:blipFill>
        <p:spPr>
          <a:xfrm>
            <a:off x="489360" y="2459470"/>
            <a:ext cx="5004297" cy="1342910"/>
          </a:xfrm>
          <a:prstGeom prst="rect">
            <a:avLst/>
          </a:prstGeom>
        </p:spPr>
      </p:pic>
      <p:pic>
        <p:nvPicPr>
          <p:cNvPr id="16" name="Picture 15">
            <a:extLst>
              <a:ext uri="{FF2B5EF4-FFF2-40B4-BE49-F238E27FC236}">
                <a16:creationId xmlns:a16="http://schemas.microsoft.com/office/drawing/2014/main" id="{721B6FF3-0A8B-2EDB-7918-14F365F6DF05}"/>
              </a:ext>
            </a:extLst>
          </p:cNvPr>
          <p:cNvPicPr>
            <a:picLocks noChangeAspect="1"/>
          </p:cNvPicPr>
          <p:nvPr/>
        </p:nvPicPr>
        <p:blipFill>
          <a:blip r:embed="rId8"/>
          <a:stretch>
            <a:fillRect/>
          </a:stretch>
        </p:blipFill>
        <p:spPr>
          <a:xfrm>
            <a:off x="6793099" y="2329930"/>
            <a:ext cx="3025402" cy="51820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0385CCD-6941-E649-46A5-E179A66706A4}"/>
                  </a:ext>
                </a:extLst>
              </p:cNvPr>
              <p:cNvSpPr txBox="1"/>
              <p:nvPr/>
            </p:nvSpPr>
            <p:spPr>
              <a:xfrm>
                <a:off x="438248" y="3758115"/>
                <a:ext cx="5080134" cy="646331"/>
              </a:xfrm>
              <a:prstGeom prst="rect">
                <a:avLst/>
              </a:prstGeom>
              <a:noFill/>
            </p:spPr>
            <p:txBody>
              <a:bodyPr wrap="square" rtlCol="0">
                <a:spAutoFit/>
              </a:bodyPr>
              <a:lstStyle/>
              <a:p>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𝑆</m:t>
                        </m:r>
                      </m:sub>
                    </m:sSub>
                  </m:oMath>
                </a14:m>
                <a:r>
                  <a:rPr lang="en-US" dirty="0"/>
                  <a:t> is the identity matrix of size S,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𝑆</m:t>
                        </m:r>
                      </m:sub>
                    </m:sSub>
                  </m:oMath>
                </a14:m>
                <a:r>
                  <a:rPr lang="en-US" dirty="0"/>
                  <a:t> is a matrix of ones of size S.</a:t>
                </a:r>
              </a:p>
            </p:txBody>
          </p:sp>
        </mc:Choice>
        <mc:Fallback xmlns="">
          <p:sp>
            <p:nvSpPr>
              <p:cNvPr id="17" name="TextBox 16">
                <a:extLst>
                  <a:ext uri="{FF2B5EF4-FFF2-40B4-BE49-F238E27FC236}">
                    <a16:creationId xmlns:a16="http://schemas.microsoft.com/office/drawing/2014/main" id="{10385CCD-6941-E649-46A5-E179A66706A4}"/>
                  </a:ext>
                </a:extLst>
              </p:cNvPr>
              <p:cNvSpPr txBox="1">
                <a:spLocks noRot="1" noChangeAspect="1" noMove="1" noResize="1" noEditPoints="1" noAdjustHandles="1" noChangeArrowheads="1" noChangeShapeType="1" noTextEdit="1"/>
              </p:cNvSpPr>
              <p:nvPr/>
            </p:nvSpPr>
            <p:spPr>
              <a:xfrm>
                <a:off x="438248" y="3758115"/>
                <a:ext cx="5080134" cy="646331"/>
              </a:xfrm>
              <a:prstGeom prst="rect">
                <a:avLst/>
              </a:prstGeom>
              <a:blipFill>
                <a:blip r:embed="rId9"/>
                <a:stretch>
                  <a:fillRect l="-1080" t="-3738" r="-720" b="-1401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FE007A9-3DBF-674A-45DE-9FC758E219AB}"/>
              </a:ext>
            </a:extLst>
          </p:cNvPr>
          <p:cNvSpPr txBox="1"/>
          <p:nvPr/>
        </p:nvSpPr>
        <p:spPr>
          <a:xfrm>
            <a:off x="5591497" y="2938881"/>
            <a:ext cx="6186980" cy="135158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Thus, binarization will </a:t>
            </a:r>
            <a:r>
              <a:rPr lang="en-US" sz="1400" b="1" i="1" dirty="0">
                <a:latin typeface="Sora Italic" pitchFamily="2" charset="77"/>
                <a:ea typeface="Inter" panose="020B0502030000000004" pitchFamily="34" charset="0"/>
                <a:cs typeface="Plus Jakarta Sans" pitchFamily="2" charset="0"/>
              </a:rPr>
              <a:t>consistently</a:t>
            </a:r>
            <a:r>
              <a:rPr lang="en-US" sz="1400" i="1" dirty="0">
                <a:latin typeface="Sora Italic" pitchFamily="2" charset="77"/>
                <a:ea typeface="Inter" panose="020B0502030000000004" pitchFamily="34" charset="0"/>
                <a:cs typeface="Plus Jakarta Sans" pitchFamily="2" charset="0"/>
              </a:rPr>
              <a:t> emphasize positive correlation relationships by reducing the infinity norm of the inverse gram matrix. Recall that this is the second term in the IC:</a:t>
            </a:r>
            <a:br>
              <a:rPr lang="en-US" sz="1400" i="1" dirty="0">
                <a:latin typeface="Sora Italic" pitchFamily="2" charset="77"/>
                <a:ea typeface="Inter" panose="020B0502030000000004" pitchFamily="34" charset="0"/>
                <a:cs typeface="Plus Jakarta Sans" pitchFamily="2" charset="0"/>
              </a:rPr>
            </a:br>
            <a:endParaRPr lang="en-US" sz="1400" i="1" dirty="0">
              <a:latin typeface="Sora Italic" pitchFamily="2" charset="77"/>
              <a:ea typeface="Inter" panose="020B0502030000000004" pitchFamily="34" charset="0"/>
              <a:cs typeface="Plus Jakarta Sans" pitchFamily="2" charset="0"/>
            </a:endParaRPr>
          </a:p>
        </p:txBody>
      </p:sp>
      <p:pic>
        <p:nvPicPr>
          <p:cNvPr id="20" name="Picture 19">
            <a:extLst>
              <a:ext uri="{FF2B5EF4-FFF2-40B4-BE49-F238E27FC236}">
                <a16:creationId xmlns:a16="http://schemas.microsoft.com/office/drawing/2014/main" id="{FB3838AE-4FAE-C539-4CC6-8B53E137E0C9}"/>
              </a:ext>
            </a:extLst>
          </p:cNvPr>
          <p:cNvPicPr>
            <a:picLocks noChangeAspect="1"/>
          </p:cNvPicPr>
          <p:nvPr/>
        </p:nvPicPr>
        <p:blipFill>
          <a:blip r:embed="rId10"/>
          <a:stretch>
            <a:fillRect/>
          </a:stretch>
        </p:blipFill>
        <p:spPr>
          <a:xfrm>
            <a:off x="7635838" y="3602671"/>
            <a:ext cx="3768637" cy="478610"/>
          </a:xfrm>
          <a:prstGeom prst="rect">
            <a:avLst/>
          </a:prstGeom>
        </p:spPr>
      </p:pic>
      <p:sp>
        <p:nvSpPr>
          <p:cNvPr id="21" name="Rectangle 20">
            <a:extLst>
              <a:ext uri="{FF2B5EF4-FFF2-40B4-BE49-F238E27FC236}">
                <a16:creationId xmlns:a16="http://schemas.microsoft.com/office/drawing/2014/main" id="{4E76511E-1793-C73A-3012-2C659B4DBF83}"/>
              </a:ext>
            </a:extLst>
          </p:cNvPr>
          <p:cNvSpPr/>
          <p:nvPr/>
        </p:nvSpPr>
        <p:spPr>
          <a:xfrm>
            <a:off x="8481060" y="3663040"/>
            <a:ext cx="1021080" cy="352700"/>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128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15CF9-5C52-6F55-68A8-2684DE663F7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6AF4904-1BE3-80AA-A4F3-D68CECA8599A}"/>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778DF6D-402F-2BD7-9AC2-5425043E5D8B}"/>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0B5874D1-4A80-54C0-64A1-44E35F042A70}"/>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1311AAAC-45C2-42D1-2549-1ED64912E0DF}"/>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RQ2: Parsing the Results</a:t>
            </a:r>
          </a:p>
        </p:txBody>
      </p:sp>
      <p:sp>
        <p:nvSpPr>
          <p:cNvPr id="11" name="Subtitle 2">
            <a:extLst>
              <a:ext uri="{FF2B5EF4-FFF2-40B4-BE49-F238E27FC236}">
                <a16:creationId xmlns:a16="http://schemas.microsoft.com/office/drawing/2014/main" id="{C8B1B4FE-5B54-DE15-DB4A-7E219036202B}"/>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A Tractable Proof-of-Concept (POC)</a:t>
            </a:r>
          </a:p>
        </p:txBody>
      </p:sp>
      <p:sp>
        <p:nvSpPr>
          <p:cNvPr id="12" name="TextBox 11">
            <a:extLst>
              <a:ext uri="{FF2B5EF4-FFF2-40B4-BE49-F238E27FC236}">
                <a16:creationId xmlns:a16="http://schemas.microsoft.com/office/drawing/2014/main" id="{83695846-3B5D-18ED-941E-1DB7E1CC269B}"/>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While nonzero thresholds obey a related but more intricate mapping, the full proof of such a relationship would be far more complex and would not be necessary to show the broad strokes of why binarization helps.  However, such an effort might be beneficial for teasing out additional applications or how the method might be useful in the future.  As a result, further work along these lines is recommended going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6BA297A-7B9C-918A-9B5C-7C5884AE6F00}"/>
                  </a:ext>
                </a:extLst>
              </p:cNvPr>
              <p:cNvSpPr txBox="1"/>
              <p:nvPr/>
            </p:nvSpPr>
            <p:spPr>
              <a:xfrm>
                <a:off x="5317176" y="1193980"/>
                <a:ext cx="6592883" cy="319401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The infinity norm of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𝑠𝑖𝑔𝑛</m:t>
                    </m:r>
                    <m:r>
                      <a:rPr lang="en-US" sz="1400" b="0" i="1" smtClean="0">
                        <a:latin typeface="Cambria Math" panose="02040503050406030204" pitchFamily="18" charset="0"/>
                        <a:ea typeface="Inter" panose="020B0502030000000004" pitchFamily="34" charset="0"/>
                        <a:cs typeface="Plus Jakarta Sans" pitchFamily="2"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rPr>
                          <m:t>𝑆</m:t>
                        </m:r>
                      </m:sub>
                    </m:sSub>
                    <m:r>
                      <a:rPr lang="en-US" sz="1400" b="0" i="1" smtClean="0">
                        <a:latin typeface="Cambria Math" panose="02040503050406030204" pitchFamily="18" charset="0"/>
                      </a:rPr>
                      <m:t>)</m:t>
                    </m:r>
                  </m:oMath>
                </a14:m>
                <a:r>
                  <a:rPr lang="en-US" sz="1400" i="1" dirty="0">
                    <a:latin typeface="Sora Italic" pitchFamily="2" charset="77"/>
                    <a:ea typeface="Inter" panose="020B0502030000000004" pitchFamily="34" charset="0"/>
                    <a:cs typeface="Plus Jakarta Sans" pitchFamily="2" charset="0"/>
                  </a:rPr>
                  <a:t> will always be 1 when limiting consideration to non-zero coefficients.</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It can be shown that for non-relevant features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𝑖</m:t>
                    </m:r>
                    <m:r>
                      <a:rPr lang="en-US" sz="1400" b="0" i="1" smtClean="0">
                        <a:latin typeface="Cambria Math" panose="02040503050406030204" pitchFamily="18" charset="0"/>
                        <a:ea typeface="Cambria Math" panose="02040503050406030204" pitchFamily="18" charset="0"/>
                        <a:cs typeface="Plus Jakarta Sans" pitchFamily="2"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𝑆</m:t>
                        </m:r>
                      </m:e>
                      <m:sup>
                        <m:r>
                          <a:rPr lang="en-US" sz="1400" b="0" i="1" smtClean="0">
                            <a:latin typeface="Cambria Math" panose="02040503050406030204" pitchFamily="18" charset="0"/>
                            <a:ea typeface="Cambria Math" panose="02040503050406030204" pitchFamily="18" charset="0"/>
                          </a:rPr>
                          <m:t>𝐶</m:t>
                        </m:r>
                      </m:sup>
                    </m:sSup>
                  </m:oMath>
                </a14:m>
                <a:r>
                  <a:rPr lang="en-US" sz="1400" i="1" dirty="0">
                    <a:latin typeface="Sora Italic" pitchFamily="2" charset="77"/>
                    <a:ea typeface="Inter" panose="020B0502030000000004" pitchFamily="34" charset="0"/>
                    <a:cs typeface="Plus Jakarta Sans" pitchFamily="2" charset="0"/>
                  </a:rPr>
                  <a:t> and relevant features</a:t>
                </a:r>
                <a:br>
                  <a:rPr lang="en-US" sz="1400" i="1" dirty="0">
                    <a:latin typeface="Sora Italic" pitchFamily="2" charset="77"/>
                    <a:ea typeface="Inter" panose="020B0502030000000004" pitchFamily="34" charset="0"/>
                    <a:cs typeface="Plus Jakarta Sans" pitchFamily="2" charset="0"/>
                  </a:rPr>
                </a:br>
                <a:r>
                  <a:rPr lang="en-US" sz="1400" i="1" dirty="0">
                    <a:latin typeface="Sora Italic" pitchFamily="2" charset="77"/>
                    <a:ea typeface="Inter" panose="020B0502030000000004" pitchFamily="34" charset="0"/>
                    <a:cs typeface="Plus Jakarta Sans" pitchFamily="2" charset="0"/>
                  </a:rPr>
                  <a:t>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𝑗</m:t>
                    </m:r>
                    <m:r>
                      <a:rPr lang="en-US" sz="1400" b="0" i="1" smtClean="0">
                        <a:latin typeface="Cambria Math" panose="02040503050406030204" pitchFamily="18" charset="0"/>
                        <a:ea typeface="Cambria Math" panose="02040503050406030204" pitchFamily="18" charset="0"/>
                        <a:cs typeface="Plus Jakarta Sans" pitchFamily="2" charset="0"/>
                      </a:rPr>
                      <m:t>∈</m:t>
                    </m:r>
                    <m:r>
                      <a:rPr lang="en-US" sz="1400" b="0" i="1" smtClean="0">
                        <a:latin typeface="Cambria Math" panose="02040503050406030204" pitchFamily="18" charset="0"/>
                        <a:ea typeface="Cambria Math" panose="02040503050406030204" pitchFamily="18" charset="0"/>
                        <a:cs typeface="Plus Jakarta Sans" pitchFamily="2" charset="0"/>
                      </a:rPr>
                      <m:t>𝑆</m:t>
                    </m:r>
                  </m:oMath>
                </a14:m>
                <a:r>
                  <a:rPr lang="en-US" sz="1400" i="1" dirty="0">
                    <a:latin typeface="Sora Italic" pitchFamily="2" charset="77"/>
                    <a:ea typeface="Inter" panose="020B0502030000000004" pitchFamily="34" charset="0"/>
                    <a:cs typeface="Plus Jakarta Sans" pitchFamily="2" charset="0"/>
                  </a:rPr>
                  <a:t>, the magnitude of the covariance decreases under binarization using the </a:t>
                </a:r>
                <a:r>
                  <a:rPr lang="en-US" sz="1400" i="1" dirty="0" err="1">
                    <a:latin typeface="Sora Italic" pitchFamily="2" charset="77"/>
                    <a:ea typeface="Inter" panose="020B0502030000000004" pitchFamily="34" charset="0"/>
                    <a:cs typeface="Plus Jakarta Sans" pitchFamily="2" charset="0"/>
                  </a:rPr>
                  <a:t>arcsin</a:t>
                </a:r>
                <a:r>
                  <a:rPr lang="en-US" sz="1400" i="1" dirty="0">
                    <a:latin typeface="Sora Italic" pitchFamily="2" charset="77"/>
                    <a:ea typeface="Inter" panose="020B0502030000000004" pitchFamily="34" charset="0"/>
                    <a:cs typeface="Plus Jakarta Sans" pitchFamily="2" charset="0"/>
                  </a:rPr>
                  <a:t> relation previously covered under the simplifications stated. </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Because </a:t>
                </a: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2</m:t>
                        </m:r>
                      </m:num>
                      <m:den>
                        <m:r>
                          <a:rPr lang="en-US" sz="1400" i="1" smtClean="0">
                            <a:latin typeface="Cambria Math" panose="02040503050406030204" pitchFamily="18" charset="0"/>
                            <a:ea typeface="Cambria Math" panose="02040503050406030204" pitchFamily="18" charset="0"/>
                          </a:rPr>
                          <m:t>𝜋</m:t>
                        </m:r>
                      </m:den>
                    </m:f>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arcsin</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𝜌</m:t>
                            </m:r>
                          </m:e>
                        </m:d>
                      </m:e>
                    </m:func>
                    <m:r>
                      <a:rPr lang="en-US" sz="1400" b="0" i="1" smtClean="0">
                        <a:latin typeface="Cambria Math" panose="02040503050406030204" pitchFamily="18" charset="0"/>
                        <a:ea typeface="Cambria Math" panose="02040503050406030204" pitchFamily="18" charset="0"/>
                      </a:rPr>
                      <m:t>&lt; </m:t>
                    </m:r>
                    <m:r>
                      <a:rPr lang="en-US" sz="1400" b="0" i="1" smtClean="0">
                        <a:latin typeface="Cambria Math" panose="02040503050406030204" pitchFamily="18" charset="0"/>
                        <a:ea typeface="Cambria Math" panose="02040503050406030204" pitchFamily="18" charset="0"/>
                      </a:rPr>
                      <m:t>𝜌</m:t>
                    </m:r>
                  </m:oMath>
                </a14:m>
                <a:r>
                  <a:rPr lang="en-US" sz="1400" i="1" dirty="0">
                    <a:latin typeface="Sora Italic" pitchFamily="2" charset="77"/>
                    <a:ea typeface="Inter" panose="020B0502030000000004" pitchFamily="34" charset="0"/>
                    <a:cs typeface="Plus Jakarta Sans" pitchFamily="2" charset="0"/>
                  </a:rPr>
                  <a:t> for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0</m:t>
                    </m:r>
                    <m:r>
                      <a:rPr lang="en-US" sz="1400" b="0" i="1" smtClean="0">
                        <a:latin typeface="Cambria Math" panose="02040503050406030204" pitchFamily="18" charset="0"/>
                        <a:ea typeface="Inter" panose="020B0502030000000004" pitchFamily="34" charset="0"/>
                        <a:cs typeface="Plus Jakarta Sans" pitchFamily="2" charset="0"/>
                      </a:rPr>
                      <m:t>&lt; </m:t>
                    </m:r>
                    <m:r>
                      <a:rPr lang="en-US" sz="1400" b="0" i="1" smtClean="0">
                        <a:latin typeface="Cambria Math" panose="02040503050406030204" pitchFamily="18" charset="0"/>
                        <a:ea typeface="Cambria Math" panose="02040503050406030204" pitchFamily="18" charset="0"/>
                        <a:cs typeface="Plus Jakarta Sans" pitchFamily="2" charset="0"/>
                      </a:rPr>
                      <m:t>𝜌</m:t>
                    </m:r>
                    <m:r>
                      <a:rPr lang="en-US" sz="1400" b="0" i="1" smtClean="0">
                        <a:latin typeface="Cambria Math" panose="02040503050406030204" pitchFamily="18" charset="0"/>
                        <a:ea typeface="Cambria Math" panose="02040503050406030204" pitchFamily="18" charset="0"/>
                        <a:cs typeface="Plus Jakarta Sans" pitchFamily="2" charset="0"/>
                      </a:rPr>
                      <m:t>&lt;</m:t>
                    </m:r>
                    <m:r>
                      <a:rPr lang="en-US" sz="1400" b="0" i="1" smtClean="0">
                        <a:latin typeface="Cambria Math" panose="02040503050406030204" pitchFamily="18" charset="0"/>
                        <a:ea typeface="Cambria Math" panose="02040503050406030204" pitchFamily="18" charset="0"/>
                        <a:cs typeface="Plus Jakarta Sans" pitchFamily="2" charset="0"/>
                      </a:rPr>
                      <m:t>1</m:t>
                    </m:r>
                  </m:oMath>
                </a14:m>
                <a:r>
                  <a:rPr lang="en-US" sz="1400" i="1" dirty="0">
                    <a:latin typeface="Sora Italic" pitchFamily="2" charset="77"/>
                    <a:ea typeface="Inter" panose="020B0502030000000004" pitchFamily="34" charset="0"/>
                    <a:cs typeface="Plus Jakarta Sans" pitchFamily="2" charset="0"/>
                  </a:rPr>
                  <a:t>, binarization attenuates positive correlations; the attenuation factor is strongest away from </a:t>
                </a:r>
                <a14:m>
                  <m:oMath xmlns:m="http://schemas.openxmlformats.org/officeDocument/2006/math">
                    <m:r>
                      <a:rPr lang="en-US" sz="1400" i="1" smtClean="0">
                        <a:latin typeface="Cambria Math" panose="02040503050406030204" pitchFamily="18" charset="0"/>
                        <a:ea typeface="Cambria Math" panose="02040503050406030204" pitchFamily="18" charset="0"/>
                        <a:cs typeface="Plus Jakarta Sans" pitchFamily="2" charset="0"/>
                      </a:rPr>
                      <m:t>𝜌</m:t>
                    </m:r>
                    <m:r>
                      <a:rPr lang="en-US" sz="1400" b="0" i="1" smtClean="0">
                        <a:latin typeface="Cambria Math" panose="02040503050406030204" pitchFamily="18" charset="0"/>
                        <a:ea typeface="Cambria Math" panose="02040503050406030204" pitchFamily="18" charset="0"/>
                        <a:cs typeface="Plus Jakarta Sans" pitchFamily="2" charset="0"/>
                      </a:rPr>
                      <m:t> ≈</m:t>
                    </m:r>
                    <m:r>
                      <a:rPr lang="en-US" sz="1400" b="0" i="1" smtClean="0">
                        <a:latin typeface="Cambria Math" panose="02040503050406030204" pitchFamily="18" charset="0"/>
                        <a:ea typeface="Cambria Math" panose="02040503050406030204" pitchFamily="18" charset="0"/>
                        <a:cs typeface="Plus Jakarta Sans" pitchFamily="2" charset="0"/>
                      </a:rPr>
                      <m:t>1</m:t>
                    </m:r>
                  </m:oMath>
                </a14:m>
                <a:r>
                  <a:rPr lang="en-US" sz="1400" i="1" dirty="0">
                    <a:latin typeface="Sora Italic" pitchFamily="2" charset="77"/>
                    <a:ea typeface="Inter" panose="020B0502030000000004" pitchFamily="34" charset="0"/>
                    <a:cs typeface="Plus Jakarta Sans" pitchFamily="2" charset="0"/>
                  </a:rPr>
                  <a:t>, leading to a proportionately greater effect for non-relevant features.</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So with these assumptions, </a:t>
                </a:r>
                <a14:m>
                  <m:oMath xmlns:m="http://schemas.openxmlformats.org/officeDocument/2006/math">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𝐶</m:t>
                                    </m:r>
                                  </m:e>
                                </m:acc>
                              </m:e>
                              <m:sub>
                                <m:r>
                                  <a:rPr lang="en-US" sz="1400" i="1">
                                    <a:latin typeface="Cambria Math" panose="02040503050406030204" pitchFamily="18" charset="0"/>
                                  </a:rPr>
                                  <m:t>𝑗𝑠</m:t>
                                </m:r>
                              </m:sub>
                            </m:sSub>
                          </m:e>
                        </m:d>
                      </m:e>
                      <m:sub>
                        <m:r>
                          <a:rPr lang="en-US" sz="1400" i="1">
                            <a:latin typeface="Cambria Math" panose="02040503050406030204" pitchFamily="18" charset="0"/>
                            <a:ea typeface="Cambria Math" panose="02040503050406030204" pitchFamily="18" charset="0"/>
                          </a:rPr>
                          <m:t>∞</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1">
                                    <a:latin typeface="Cambria Math" panose="02040503050406030204" pitchFamily="18" charset="0"/>
                                  </a:rPr>
                                  <m:t>𝑗𝑠</m:t>
                                </m:r>
                              </m:sub>
                            </m:sSub>
                          </m:e>
                        </m:d>
                      </m:e>
                      <m:sub>
                        <m:r>
                          <a:rPr lang="en-US" sz="1400" i="1">
                            <a:latin typeface="Cambria Math" panose="02040503050406030204" pitchFamily="18" charset="0"/>
                            <a:ea typeface="Cambria Math" panose="02040503050406030204" pitchFamily="18" charset="0"/>
                          </a:rPr>
                          <m:t>∞</m:t>
                        </m:r>
                      </m:sub>
                    </m:sSub>
                  </m:oMath>
                </a14:m>
                <a:r>
                  <a:rPr lang="en-US" sz="1400" i="1" dirty="0">
                    <a:latin typeface="Sora Italic" pitchFamily="2" charset="77"/>
                    <a:ea typeface="Inter" panose="020B0502030000000004" pitchFamily="34" charset="0"/>
                    <a:cs typeface="Plus Jakarta Sans" pitchFamily="2" charset="0"/>
                  </a:rPr>
                  <a:t>, often strictly smaller for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0</m:t>
                    </m:r>
                    <m:r>
                      <a:rPr lang="en-US" sz="1400" b="0" i="1" smtClean="0">
                        <a:latin typeface="Cambria Math" panose="02040503050406030204" pitchFamily="18" charset="0"/>
                        <a:ea typeface="Inter" panose="020B0502030000000004" pitchFamily="34" charset="0"/>
                        <a:cs typeface="Plus Jakarta Sans" pitchFamily="2" charset="0"/>
                      </a:rPr>
                      <m:t>&lt; </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𝜌</m:t>
                        </m:r>
                      </m:e>
                    </m:d>
                    <m:r>
                      <a:rPr lang="en-US" sz="1400" b="0" i="1" smtClean="0">
                        <a:latin typeface="Cambria Math" panose="02040503050406030204" pitchFamily="18" charset="0"/>
                      </a:rPr>
                      <m:t>&lt;</m:t>
                    </m:r>
                    <m:r>
                      <a:rPr lang="en-US" sz="1400" b="0" i="1" smtClean="0">
                        <a:latin typeface="Cambria Math" panose="02040503050406030204" pitchFamily="18" charset="0"/>
                      </a:rPr>
                      <m:t>1</m:t>
                    </m:r>
                    <m:r>
                      <a:rPr lang="en-US" sz="1400" b="0" i="1" smtClean="0">
                        <a:latin typeface="Cambria Math" panose="02040503050406030204" pitchFamily="18" charset="0"/>
                      </a:rPr>
                      <m:t>.</m:t>
                    </m:r>
                  </m:oMath>
                </a14:m>
                <a:endParaRPr lang="en-US" sz="1400" i="1" dirty="0">
                  <a:latin typeface="Sora Italic" pitchFamily="2" charset="77"/>
                  <a:ea typeface="Inter" panose="020B0502030000000004" pitchFamily="34" charset="0"/>
                  <a:cs typeface="Plus Jakarta Sans" pitchFamily="2" charset="0"/>
                </a:endParaRPr>
              </a:p>
            </p:txBody>
          </p:sp>
        </mc:Choice>
        <mc:Fallback xmlns="">
          <p:sp>
            <p:nvSpPr>
              <p:cNvPr id="6" name="TextBox 5">
                <a:extLst>
                  <a:ext uri="{FF2B5EF4-FFF2-40B4-BE49-F238E27FC236}">
                    <a16:creationId xmlns:a16="http://schemas.microsoft.com/office/drawing/2014/main" id="{46BA297A-7B9C-918A-9B5C-7C5884AE6F00}"/>
                  </a:ext>
                </a:extLst>
              </p:cNvPr>
              <p:cNvSpPr txBox="1">
                <a:spLocks noRot="1" noChangeAspect="1" noMove="1" noResize="1" noEditPoints="1" noAdjustHandles="1" noChangeArrowheads="1" noChangeShapeType="1" noTextEdit="1"/>
              </p:cNvSpPr>
              <p:nvPr/>
            </p:nvSpPr>
            <p:spPr>
              <a:xfrm>
                <a:off x="5317176" y="1193980"/>
                <a:ext cx="6592883" cy="3194016"/>
              </a:xfrm>
              <a:prstGeom prst="rect">
                <a:avLst/>
              </a:prstGeom>
              <a:blipFill>
                <a:blip r:embed="rId5"/>
                <a:stretch>
                  <a:fillRect l="-92"/>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BEA43CF2-458B-FCD2-1EB4-7E41C37579B4}"/>
              </a:ext>
            </a:extLst>
          </p:cNvPr>
          <p:cNvSpPr txBox="1"/>
          <p:nvPr/>
        </p:nvSpPr>
        <p:spPr>
          <a:xfrm>
            <a:off x="413523" y="1294515"/>
            <a:ext cx="5080134" cy="369332"/>
          </a:xfrm>
          <a:prstGeom prst="rect">
            <a:avLst/>
          </a:prstGeom>
          <a:noFill/>
        </p:spPr>
        <p:txBody>
          <a:bodyPr wrap="square" rtlCol="0">
            <a:spAutoFit/>
          </a:bodyPr>
          <a:lstStyle/>
          <a:p>
            <a:r>
              <a:rPr lang="en-US" dirty="0"/>
              <a:t>Taking the original IC expression:</a:t>
            </a:r>
          </a:p>
        </p:txBody>
      </p:sp>
      <p:pic>
        <p:nvPicPr>
          <p:cNvPr id="3" name="Picture 2">
            <a:extLst>
              <a:ext uri="{FF2B5EF4-FFF2-40B4-BE49-F238E27FC236}">
                <a16:creationId xmlns:a16="http://schemas.microsoft.com/office/drawing/2014/main" id="{DF0A6AA1-F14E-E891-AC60-B5F3F0D02A15}"/>
              </a:ext>
            </a:extLst>
          </p:cNvPr>
          <p:cNvPicPr>
            <a:picLocks noChangeAspect="1"/>
          </p:cNvPicPr>
          <p:nvPr/>
        </p:nvPicPr>
        <p:blipFill>
          <a:blip r:embed="rId6"/>
          <a:stretch>
            <a:fillRect/>
          </a:stretch>
        </p:blipFill>
        <p:spPr>
          <a:xfrm>
            <a:off x="1107189" y="1590506"/>
            <a:ext cx="3768637" cy="478610"/>
          </a:xfrm>
          <a:prstGeom prst="rect">
            <a:avLst/>
          </a:prstGeom>
        </p:spPr>
      </p:pic>
      <p:sp>
        <p:nvSpPr>
          <p:cNvPr id="10" name="TextBox 9">
            <a:extLst>
              <a:ext uri="{FF2B5EF4-FFF2-40B4-BE49-F238E27FC236}">
                <a16:creationId xmlns:a16="http://schemas.microsoft.com/office/drawing/2014/main" id="{723BB200-064F-01FE-CC8C-88CA9B9BF0E1}"/>
              </a:ext>
            </a:extLst>
          </p:cNvPr>
          <p:cNvSpPr txBox="1"/>
          <p:nvPr/>
        </p:nvSpPr>
        <p:spPr>
          <a:xfrm>
            <a:off x="438248" y="1966778"/>
            <a:ext cx="3074572" cy="369332"/>
          </a:xfrm>
          <a:prstGeom prst="rect">
            <a:avLst/>
          </a:prstGeom>
          <a:noFill/>
        </p:spPr>
        <p:txBody>
          <a:bodyPr wrap="square" rtlCol="0">
            <a:spAutoFit/>
          </a:bodyPr>
          <a:lstStyle/>
          <a:p>
            <a:r>
              <a:rPr lang="en-US" dirty="0"/>
              <a:t>and defining a similar form:</a:t>
            </a:r>
          </a:p>
        </p:txBody>
      </p:sp>
      <p:pic>
        <p:nvPicPr>
          <p:cNvPr id="18" name="Picture 17">
            <a:extLst>
              <a:ext uri="{FF2B5EF4-FFF2-40B4-BE49-F238E27FC236}">
                <a16:creationId xmlns:a16="http://schemas.microsoft.com/office/drawing/2014/main" id="{B6A1B8B9-493F-4C79-1E47-41486F197C8B}"/>
              </a:ext>
            </a:extLst>
          </p:cNvPr>
          <p:cNvPicPr>
            <a:picLocks noChangeAspect="1"/>
          </p:cNvPicPr>
          <p:nvPr/>
        </p:nvPicPr>
        <p:blipFill>
          <a:blip r:embed="rId7"/>
          <a:stretch>
            <a:fillRect/>
          </a:stretch>
        </p:blipFill>
        <p:spPr>
          <a:xfrm>
            <a:off x="1187394" y="2267519"/>
            <a:ext cx="2747337" cy="478609"/>
          </a:xfrm>
          <a:prstGeom prst="rect">
            <a:avLst/>
          </a:prstGeom>
        </p:spPr>
      </p:pic>
      <p:sp>
        <p:nvSpPr>
          <p:cNvPr id="24" name="TextBox 23">
            <a:extLst>
              <a:ext uri="{FF2B5EF4-FFF2-40B4-BE49-F238E27FC236}">
                <a16:creationId xmlns:a16="http://schemas.microsoft.com/office/drawing/2014/main" id="{5726D654-6AF1-90D4-177D-32CD537DE3BB}"/>
              </a:ext>
            </a:extLst>
          </p:cNvPr>
          <p:cNvSpPr txBox="1"/>
          <p:nvPr/>
        </p:nvSpPr>
        <p:spPr>
          <a:xfrm>
            <a:off x="438249" y="2731577"/>
            <a:ext cx="4437578" cy="646331"/>
          </a:xfrm>
          <a:prstGeom prst="rect">
            <a:avLst/>
          </a:prstGeom>
          <a:noFill/>
        </p:spPr>
        <p:txBody>
          <a:bodyPr wrap="square" rtlCol="0">
            <a:spAutoFit/>
          </a:bodyPr>
          <a:lstStyle/>
          <a:p>
            <a:r>
              <a:rPr lang="en-US" dirty="0"/>
              <a:t>then applying the </a:t>
            </a:r>
            <a:r>
              <a:rPr lang="en-US" dirty="0" err="1"/>
              <a:t>submultiplicative</a:t>
            </a:r>
            <a:r>
              <a:rPr lang="en-US" dirty="0"/>
              <a:t> property of induced norms: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CF04548-62F8-3166-422B-918F4A4791CA}"/>
                  </a:ext>
                </a:extLst>
              </p:cNvPr>
              <p:cNvSpPr txBox="1"/>
              <p:nvPr/>
            </p:nvSpPr>
            <p:spPr>
              <a:xfrm>
                <a:off x="619973" y="3377908"/>
                <a:ext cx="4044505" cy="486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rPr>
                                <m:t>𝑗</m:t>
                              </m:r>
                            </m:sub>
                          </m:sSub>
                        </m:e>
                      </m:d>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𝑗𝑆</m:t>
                                  </m:r>
                                </m:sub>
                              </m:sSub>
                            </m:e>
                          </m:d>
                        </m:e>
                        <m:sub>
                          <m:r>
                            <a:rPr lang="en-US" sz="2000" i="1">
                              <a:latin typeface="Cambria Math" panose="02040503050406030204" pitchFamily="18" charset="0"/>
                              <a:ea typeface="Cambria Math" panose="02040503050406030204" pitchFamily="18" charset="0"/>
                            </a:rPr>
                            <m:t>∞</m:t>
                          </m:r>
                        </m:sub>
                      </m:sSub>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𝐺</m:t>
                                  </m:r>
                                </m:e>
                                <m:sub>
                                  <m:r>
                                    <a:rPr lang="en-US" sz="2000" b="0" i="1" smtClean="0">
                                      <a:latin typeface="Cambria Math" panose="02040503050406030204" pitchFamily="18" charset="0"/>
                                      <a:ea typeface="Cambria Math" panose="02040503050406030204" pitchFamily="18" charset="0"/>
                                    </a:rPr>
                                    <m:t>𝑆𝑆</m:t>
                                  </m:r>
                                </m:sub>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sup>
                              </m:sSubSup>
                            </m:e>
                          </m:d>
                        </m:e>
                        <m:sub>
                          <m:r>
                            <a:rPr lang="en-US" sz="2000" i="1">
                              <a:latin typeface="Cambria Math" panose="02040503050406030204" pitchFamily="18" charset="0"/>
                              <a:ea typeface="Cambria Math" panose="02040503050406030204" pitchFamily="18" charset="0"/>
                            </a:rPr>
                            <m:t>∞</m:t>
                          </m:r>
                        </m:sub>
                      </m:sSub>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𝑠𝑖𝑔𝑛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𝑆</m:t>
                                      </m:r>
                                    </m:sub>
                                  </m:sSub>
                                </m:e>
                              </m:d>
                            </m:e>
                          </m:d>
                        </m:e>
                        <m:sub>
                          <m:r>
                            <a:rPr lang="en-US" sz="2000" i="1">
                              <a:latin typeface="Cambria Math" panose="02040503050406030204" pitchFamily="18" charset="0"/>
                              <a:ea typeface="Cambria Math" panose="02040503050406030204" pitchFamily="18" charset="0"/>
                            </a:rPr>
                            <m:t>∞</m:t>
                          </m:r>
                        </m:sub>
                      </m:sSub>
                    </m:oMath>
                  </m:oMathPara>
                </a14:m>
                <a:endParaRPr lang="en-US" sz="2000" dirty="0"/>
              </a:p>
            </p:txBody>
          </p:sp>
        </mc:Choice>
        <mc:Fallback xmlns="">
          <p:sp>
            <p:nvSpPr>
              <p:cNvPr id="25" name="TextBox 24">
                <a:extLst>
                  <a:ext uri="{FF2B5EF4-FFF2-40B4-BE49-F238E27FC236}">
                    <a16:creationId xmlns:a16="http://schemas.microsoft.com/office/drawing/2014/main" id="{4CF04548-62F8-3166-422B-918F4A4791CA}"/>
                  </a:ext>
                </a:extLst>
              </p:cNvPr>
              <p:cNvSpPr txBox="1">
                <a:spLocks noRot="1" noChangeAspect="1" noMove="1" noResize="1" noEditPoints="1" noAdjustHandles="1" noChangeArrowheads="1" noChangeShapeType="1" noTextEdit="1"/>
              </p:cNvSpPr>
              <p:nvPr/>
            </p:nvSpPr>
            <p:spPr>
              <a:xfrm>
                <a:off x="619973" y="3377908"/>
                <a:ext cx="4044505" cy="486993"/>
              </a:xfrm>
              <a:prstGeom prst="rect">
                <a:avLst/>
              </a:prstGeom>
              <a:blipFill>
                <a:blip r:embed="rId8"/>
                <a:stretch>
                  <a:fillRect b="-1250"/>
                </a:stretch>
              </a:blipFill>
            </p:spPr>
            <p:txBody>
              <a:bodyPr/>
              <a:lstStyle/>
              <a:p>
                <a:r>
                  <a:rPr lang="en-US">
                    <a:noFill/>
                  </a:rPr>
                  <a:t> </a:t>
                </a:r>
              </a:p>
            </p:txBody>
          </p:sp>
        </mc:Fallback>
      </mc:AlternateContent>
    </p:spTree>
    <p:extLst>
      <p:ext uri="{BB962C8B-B14F-4D97-AF65-F5344CB8AC3E}">
        <p14:creationId xmlns:p14="http://schemas.microsoft.com/office/powerpoint/2010/main" val="2134919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15B0-1251-BD92-447C-400EC9BD918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1C60FD0-30F0-123D-658B-E1DCA1495D23}"/>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5CAEDE2-29B2-8477-D0BC-3332F175BB19}"/>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BF7A9049-192F-8032-CBEE-EB5D3A47F43B}"/>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5D4C41E3-3B78-3ECE-6BEB-4CAD6B086807}"/>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RQ2: Putting the Pieces Together</a:t>
            </a:r>
          </a:p>
        </p:txBody>
      </p:sp>
      <p:sp>
        <p:nvSpPr>
          <p:cNvPr id="11" name="Subtitle 2">
            <a:extLst>
              <a:ext uri="{FF2B5EF4-FFF2-40B4-BE49-F238E27FC236}">
                <a16:creationId xmlns:a16="http://schemas.microsoft.com/office/drawing/2014/main" id="{01DA7858-BF0C-E903-8A98-026FC9345ABA}"/>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A Tractable Proof-of-Concept (POC)</a:t>
            </a:r>
          </a:p>
        </p:txBody>
      </p:sp>
      <p:sp>
        <p:nvSpPr>
          <p:cNvPr id="12" name="TextBox 11">
            <a:extLst>
              <a:ext uri="{FF2B5EF4-FFF2-40B4-BE49-F238E27FC236}">
                <a16:creationId xmlns:a16="http://schemas.microsoft.com/office/drawing/2014/main" id="{8E32E042-D6EA-1288-421B-6DED24AEB343}"/>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While nonzero thresholds obey a related but more intricate mapping, the full proof of such a relationship would be far more complex and would not be necessary to show the broad strokes of why binarization helps.  However, such an effort might be beneficial for teasing out additional applications or how the method might be useful in the future.  As a result, further work along these lines is recommended going forward.</a:t>
            </a:r>
          </a:p>
        </p:txBody>
      </p:sp>
      <p:sp>
        <p:nvSpPr>
          <p:cNvPr id="24" name="TextBox 23">
            <a:extLst>
              <a:ext uri="{FF2B5EF4-FFF2-40B4-BE49-F238E27FC236}">
                <a16:creationId xmlns:a16="http://schemas.microsoft.com/office/drawing/2014/main" id="{01367A10-3363-FF2E-2545-1979194E0AB8}"/>
              </a:ext>
            </a:extLst>
          </p:cNvPr>
          <p:cNvSpPr txBox="1"/>
          <p:nvPr/>
        </p:nvSpPr>
        <p:spPr>
          <a:xfrm>
            <a:off x="423436" y="1223271"/>
            <a:ext cx="4437578" cy="369332"/>
          </a:xfrm>
          <a:prstGeom prst="rect">
            <a:avLst/>
          </a:prstGeom>
          <a:noFill/>
        </p:spPr>
        <p:txBody>
          <a:bodyPr wrap="square" rtlCol="0">
            <a:spAutoFit/>
          </a:bodyPr>
          <a:lstStyle/>
          <a:p>
            <a:r>
              <a:rPr lang="en-US" dirty="0"/>
              <a:t>Since: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67B08E-8096-BCFB-1F84-5328321AC600}"/>
                  </a:ext>
                </a:extLst>
              </p:cNvPr>
              <p:cNvSpPr txBox="1"/>
              <p:nvPr/>
            </p:nvSpPr>
            <p:spPr>
              <a:xfrm>
                <a:off x="619973" y="1592603"/>
                <a:ext cx="4044505" cy="486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rPr>
                                <m:t>𝑗</m:t>
                              </m:r>
                            </m:sub>
                          </m:sSub>
                        </m:e>
                      </m:d>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𝑗𝑆</m:t>
                                  </m:r>
                                </m:sub>
                              </m:sSub>
                            </m:e>
                          </m:d>
                        </m:e>
                        <m:sub>
                          <m:r>
                            <a:rPr lang="en-US" sz="2000" i="1">
                              <a:latin typeface="Cambria Math" panose="02040503050406030204" pitchFamily="18" charset="0"/>
                              <a:ea typeface="Cambria Math" panose="02040503050406030204" pitchFamily="18" charset="0"/>
                            </a:rPr>
                            <m:t>∞</m:t>
                          </m:r>
                        </m:sub>
                      </m:sSub>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𝐺</m:t>
                                  </m:r>
                                </m:e>
                                <m:sub>
                                  <m:r>
                                    <a:rPr lang="en-US" sz="2000" b="0" i="1" smtClean="0">
                                      <a:latin typeface="Cambria Math" panose="02040503050406030204" pitchFamily="18" charset="0"/>
                                      <a:ea typeface="Cambria Math" panose="02040503050406030204" pitchFamily="18" charset="0"/>
                                    </a:rPr>
                                    <m:t>𝑆𝑆</m:t>
                                  </m:r>
                                </m:sub>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sup>
                              </m:sSubSup>
                            </m:e>
                          </m:d>
                        </m:e>
                        <m:sub>
                          <m:r>
                            <a:rPr lang="en-US" sz="2000" i="1">
                              <a:latin typeface="Cambria Math" panose="02040503050406030204" pitchFamily="18" charset="0"/>
                              <a:ea typeface="Cambria Math" panose="02040503050406030204" pitchFamily="18" charset="0"/>
                            </a:rPr>
                            <m:t>∞</m:t>
                          </m:r>
                        </m:sub>
                      </m:sSub>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𝑠𝑖𝑔𝑛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𝑆</m:t>
                                      </m:r>
                                    </m:sub>
                                  </m:sSub>
                                </m:e>
                              </m:d>
                            </m:e>
                          </m:d>
                        </m:e>
                        <m:sub>
                          <m:r>
                            <a:rPr lang="en-US" sz="2000" i="1">
                              <a:latin typeface="Cambria Math" panose="02040503050406030204" pitchFamily="18" charset="0"/>
                              <a:ea typeface="Cambria Math" panose="02040503050406030204" pitchFamily="18" charset="0"/>
                            </a:rPr>
                            <m:t>∞</m:t>
                          </m:r>
                        </m:sub>
                      </m:sSub>
                    </m:oMath>
                  </m:oMathPara>
                </a14:m>
                <a:endParaRPr lang="en-US" sz="2000" dirty="0"/>
              </a:p>
            </p:txBody>
          </p:sp>
        </mc:Choice>
        <mc:Fallback xmlns="">
          <p:sp>
            <p:nvSpPr>
              <p:cNvPr id="25" name="TextBox 24">
                <a:extLst>
                  <a:ext uri="{FF2B5EF4-FFF2-40B4-BE49-F238E27FC236}">
                    <a16:creationId xmlns:a16="http://schemas.microsoft.com/office/drawing/2014/main" id="{3567B08E-8096-BCFB-1F84-5328321AC600}"/>
                  </a:ext>
                </a:extLst>
              </p:cNvPr>
              <p:cNvSpPr txBox="1">
                <a:spLocks noRot="1" noChangeAspect="1" noMove="1" noResize="1" noEditPoints="1" noAdjustHandles="1" noChangeArrowheads="1" noChangeShapeType="1" noTextEdit="1"/>
              </p:cNvSpPr>
              <p:nvPr/>
            </p:nvSpPr>
            <p:spPr>
              <a:xfrm>
                <a:off x="619973" y="1592603"/>
                <a:ext cx="4044505" cy="486993"/>
              </a:xfrm>
              <a:prstGeom prst="rect">
                <a:avLst/>
              </a:prstGeom>
              <a:blipFill>
                <a:blip r:embed="rId5"/>
                <a:stretch>
                  <a:fillRect b="-125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B36E481-C9A2-F610-549A-659688D79C47}"/>
              </a:ext>
            </a:extLst>
          </p:cNvPr>
          <p:cNvSpPr txBox="1"/>
          <p:nvPr/>
        </p:nvSpPr>
        <p:spPr>
          <a:xfrm>
            <a:off x="423436" y="2026426"/>
            <a:ext cx="4437578" cy="369332"/>
          </a:xfrm>
          <a:prstGeom prst="rect">
            <a:avLst/>
          </a:prstGeom>
          <a:noFill/>
        </p:spPr>
        <p:txBody>
          <a:bodyPr wrap="square" rtlCol="0">
            <a:spAutoFit/>
          </a:bodyPr>
          <a:lstStyle/>
          <a:p>
            <a:r>
              <a:rPr lang="en-US" dirty="0"/>
              <a:t>and: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21DB804-3F44-9FC6-DFBD-E23795D391C3}"/>
                  </a:ext>
                </a:extLst>
              </p:cNvPr>
              <p:cNvSpPr txBox="1"/>
              <p:nvPr/>
            </p:nvSpPr>
            <p:spPr>
              <a:xfrm>
                <a:off x="653191" y="2378639"/>
                <a:ext cx="4207823" cy="447495"/>
              </a:xfrm>
              <a:prstGeom prst="rect">
                <a:avLst/>
              </a:prstGeom>
              <a:noFill/>
            </p:spPr>
            <p:txBody>
              <a:bodyPr wrap="square">
                <a:spAutoFit/>
              </a:bodyPr>
              <a:lstStyle/>
              <a:p>
                <a14:m>
                  <m:oMath xmlns:m="http://schemas.openxmlformats.org/officeDocument/2006/math">
                    <m:sSub>
                      <m:sSubPr>
                        <m:ctrlPr>
                          <a:rPr lang="en-US" sz="1800" i="1" smtClean="0">
                            <a:latin typeface="Cambria Math" panose="02040503050406030204" pitchFamily="18" charset="0"/>
                          </a:rPr>
                        </m:ctrlPr>
                      </m:sSub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𝐶</m:t>
                                    </m:r>
                                  </m:e>
                                </m:acc>
                              </m:e>
                              <m:sub>
                                <m:r>
                                  <a:rPr lang="en-US" sz="1800" i="1">
                                    <a:latin typeface="Cambria Math" panose="02040503050406030204" pitchFamily="18" charset="0"/>
                                  </a:rPr>
                                  <m:t>𝑗𝑠</m:t>
                                </m:r>
                              </m:sub>
                            </m:sSub>
                          </m:e>
                        </m:d>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𝑗𝑠</m:t>
                                </m:r>
                              </m:sub>
                            </m:sSub>
                          </m:e>
                        </m:d>
                      </m:e>
                      <m:sub>
                        <m:r>
                          <a:rPr lang="en-US" sz="1800" i="1">
                            <a:latin typeface="Cambria Math" panose="02040503050406030204" pitchFamily="18" charset="0"/>
                            <a:ea typeface="Cambria Math" panose="02040503050406030204" pitchFamily="18" charset="0"/>
                          </a:rPr>
                          <m:t>∞</m:t>
                        </m:r>
                      </m:sub>
                    </m:sSub>
                  </m:oMath>
                </a14:m>
                <a:r>
                  <a:rPr lang="en-US" dirty="0"/>
                  <a:t>,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Sup>
                              <m:sSubSupPr>
                                <m:ctrlPr>
                                  <a:rPr lang="en-US"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𝐺</m:t>
                                    </m:r>
                                  </m:e>
                                </m:acc>
                              </m:e>
                              <m:sub>
                                <m:r>
                                  <a:rPr lang="en-US" b="0" i="1" smtClean="0">
                                    <a:latin typeface="Cambria Math" panose="02040503050406030204" pitchFamily="18" charset="0"/>
                                  </a:rPr>
                                  <m:t>𝑠𝑠</m:t>
                                </m:r>
                              </m:sub>
                              <m:sup>
                                <m:r>
                                  <a:rPr lang="en-US" b="0" i="1" smtClean="0">
                                    <a:latin typeface="Cambria Math" panose="02040503050406030204" pitchFamily="18" charset="0"/>
                                  </a:rPr>
                                  <m:t>−</m:t>
                                </m:r>
                                <m:r>
                                  <a:rPr lang="en-US" b="0" i="1" smtClean="0">
                                    <a:latin typeface="Cambria Math" panose="02040503050406030204" pitchFamily="18" charset="0"/>
                                  </a:rPr>
                                  <m:t>1</m:t>
                                </m:r>
                              </m:sup>
                            </m:sSubSup>
                          </m:e>
                        </m:d>
                      </m:e>
                      <m:sub>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r>
                                  <a:rPr lang="en-US" b="0" i="1" smtClean="0">
                                    <a:latin typeface="Cambria Math" panose="02040503050406030204" pitchFamily="18" charset="0"/>
                                  </a:rPr>
                                  <m:t>1</m:t>
                                </m:r>
                              </m:sup>
                            </m:sSubSup>
                          </m:e>
                        </m:d>
                      </m:e>
                      <m:sub>
                        <m:r>
                          <a:rPr lang="en-US" i="1">
                            <a:latin typeface="Cambria Math" panose="02040503050406030204" pitchFamily="18" charset="0"/>
                            <a:ea typeface="Cambria Math" panose="02040503050406030204" pitchFamily="18" charset="0"/>
                          </a:rPr>
                          <m:t>∞</m:t>
                        </m:r>
                      </m:sub>
                    </m:sSub>
                  </m:oMath>
                </a14:m>
                <a:endParaRPr lang="en-US" dirty="0"/>
              </a:p>
            </p:txBody>
          </p:sp>
        </mc:Choice>
        <mc:Fallback xmlns="">
          <p:sp>
            <p:nvSpPr>
              <p:cNvPr id="13" name="TextBox 12">
                <a:extLst>
                  <a:ext uri="{FF2B5EF4-FFF2-40B4-BE49-F238E27FC236}">
                    <a16:creationId xmlns:a16="http://schemas.microsoft.com/office/drawing/2014/main" id="{A21DB804-3F44-9FC6-DFBD-E23795D391C3}"/>
                  </a:ext>
                </a:extLst>
              </p:cNvPr>
              <p:cNvSpPr txBox="1">
                <a:spLocks noRot="1" noChangeAspect="1" noMove="1" noResize="1" noEditPoints="1" noAdjustHandles="1" noChangeArrowheads="1" noChangeShapeType="1" noTextEdit="1"/>
              </p:cNvSpPr>
              <p:nvPr/>
            </p:nvSpPr>
            <p:spPr>
              <a:xfrm>
                <a:off x="653191" y="2378639"/>
                <a:ext cx="4207823" cy="447495"/>
              </a:xfrm>
              <a:prstGeom prst="rect">
                <a:avLst/>
              </a:prstGeom>
              <a:blipFill>
                <a:blip r:embed="rId6"/>
                <a:stretch>
                  <a:fillRect b="-945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27E84A-E532-121B-DFA7-94370ABD20B0}"/>
              </a:ext>
            </a:extLst>
          </p:cNvPr>
          <p:cNvSpPr txBox="1"/>
          <p:nvPr/>
        </p:nvSpPr>
        <p:spPr>
          <a:xfrm>
            <a:off x="423436" y="2786071"/>
            <a:ext cx="4437578" cy="369332"/>
          </a:xfrm>
          <a:prstGeom prst="rect">
            <a:avLst/>
          </a:prstGeom>
          <a:noFill/>
        </p:spPr>
        <p:txBody>
          <a:bodyPr wrap="square" rtlCol="0">
            <a:spAutoFit/>
          </a:bodyPr>
          <a:lstStyle/>
          <a:p>
            <a:r>
              <a:rPr lang="en-US" dirty="0"/>
              <a:t>we define: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6281B8B-07BF-9057-42B4-38E248E8CCA8}"/>
                  </a:ext>
                </a:extLst>
              </p:cNvPr>
              <p:cNvSpPr txBox="1"/>
              <p:nvPr/>
            </p:nvSpPr>
            <p:spPr>
              <a:xfrm>
                <a:off x="448157" y="3125177"/>
                <a:ext cx="4640938" cy="447495"/>
              </a:xfrm>
              <a:prstGeom prst="rect">
                <a:avLst/>
              </a:prstGeom>
              <a:noFill/>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sub>
                        </m:sSub>
                        <m:r>
                          <a:rPr lang="en-US" b="0" i="1" smtClean="0">
                            <a:latin typeface="Cambria Math" panose="02040503050406030204" pitchFamily="18" charset="0"/>
                          </a:rPr>
                          <m:t> ≔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r>
                                  <a:rPr lang="en-US" i="1">
                                    <a:latin typeface="Cambria Math" panose="02040503050406030204" pitchFamily="18" charset="0"/>
                                  </a:rPr>
                                  <m:t>𝑠</m:t>
                                </m:r>
                              </m:sub>
                            </m:sSub>
                          </m:e>
                        </m:d>
                      </m:e>
                      <m:sub>
                        <m:r>
                          <a:rPr lang="en-US" i="1">
                            <a:latin typeface="Cambria Math" panose="02040503050406030204" pitchFamily="18" charset="0"/>
                            <a:ea typeface="Cambria Math" panose="02040503050406030204" pitchFamily="18" charset="0"/>
                          </a:rPr>
                          <m:t>∞</m:t>
                        </m:r>
                      </m:sub>
                    </m:sSub>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r>
                                  <a:rPr lang="en-US" b="0" i="1" smtClean="0">
                                    <a:latin typeface="Cambria Math" panose="02040503050406030204" pitchFamily="18" charset="0"/>
                                  </a:rPr>
                                  <m:t>1</m:t>
                                </m:r>
                              </m:sup>
                            </m:sSubSup>
                          </m:e>
                        </m:d>
                      </m:e>
                      <m:sub>
                        <m:r>
                          <a:rPr lang="en-US" i="1">
                            <a:latin typeface="Cambria Math" panose="02040503050406030204" pitchFamily="18" charset="0"/>
                            <a:ea typeface="Cambria Math" panose="02040503050406030204" pitchFamily="18" charset="0"/>
                          </a:rPr>
                          <m:t>∞</m:t>
                        </m:r>
                      </m:sub>
                    </m:sSub>
                  </m:oMath>
                </a14:m>
                <a:r>
                  <a:rPr lang="en-US" dirty="0"/>
                  <a:t>,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sub>
                            <m:r>
                              <a:rPr lang="en-US" i="1">
                                <a:latin typeface="Cambria Math" panose="02040503050406030204" pitchFamily="18" charset="0"/>
                              </a:rPr>
                              <m:t>𝑗</m:t>
                            </m:r>
                          </m:sub>
                        </m:sSub>
                        <m:r>
                          <a:rPr lang="en-US" i="1">
                            <a:latin typeface="Cambria Math" panose="02040503050406030204" pitchFamily="18" charset="0"/>
                          </a:rPr>
                          <m:t> ≔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b>
                                <m:r>
                                  <a:rPr lang="en-US" i="1">
                                    <a:latin typeface="Cambria Math" panose="02040503050406030204" pitchFamily="18" charset="0"/>
                                  </a:rPr>
                                  <m:t>𝑗𝑠</m:t>
                                </m:r>
                              </m:sub>
                            </m:sSub>
                          </m:e>
                        </m:d>
                      </m:e>
                      <m:sub>
                        <m:r>
                          <a:rPr lang="en-US" i="1">
                            <a:latin typeface="Cambria Math" panose="02040503050406030204" pitchFamily="18" charset="0"/>
                            <a:ea typeface="Cambria Math" panose="02040503050406030204" pitchFamily="18" charset="0"/>
                          </a:rPr>
                          <m:t>∞</m:t>
                        </m:r>
                      </m:sub>
                    </m:sSub>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𝐺</m:t>
                                    </m:r>
                                  </m:e>
                                </m:acc>
                              </m:e>
                              <m:sub>
                                <m:r>
                                  <a:rPr lang="en-US" i="1">
                                    <a:latin typeface="Cambria Math" panose="02040503050406030204" pitchFamily="18" charset="0"/>
                                  </a:rPr>
                                  <m:t>𝑠𝑠</m:t>
                                </m:r>
                              </m:sub>
                              <m:sup>
                                <m:r>
                                  <a:rPr lang="en-US" i="1">
                                    <a:latin typeface="Cambria Math" panose="02040503050406030204" pitchFamily="18" charset="0"/>
                                  </a:rPr>
                                  <m:t>−</m:t>
                                </m:r>
                                <m:r>
                                  <a:rPr lang="en-US" i="1">
                                    <a:latin typeface="Cambria Math" panose="02040503050406030204" pitchFamily="18" charset="0"/>
                                  </a:rPr>
                                  <m:t>1</m:t>
                                </m:r>
                              </m:sup>
                            </m:sSubSup>
                          </m:e>
                        </m:d>
                      </m:e>
                      <m:sub>
                        <m:r>
                          <a:rPr lang="en-US" i="1">
                            <a:latin typeface="Cambria Math" panose="02040503050406030204" pitchFamily="18" charset="0"/>
                            <a:ea typeface="Cambria Math" panose="02040503050406030204" pitchFamily="18" charset="0"/>
                          </a:rPr>
                          <m:t>∞</m:t>
                        </m:r>
                      </m:sub>
                    </m:sSub>
                  </m:oMath>
                </a14:m>
                <a:endParaRPr lang="en-US" dirty="0"/>
              </a:p>
            </p:txBody>
          </p:sp>
        </mc:Choice>
        <mc:Fallback xmlns="">
          <p:sp>
            <p:nvSpPr>
              <p:cNvPr id="17" name="TextBox 16">
                <a:extLst>
                  <a:ext uri="{FF2B5EF4-FFF2-40B4-BE49-F238E27FC236}">
                    <a16:creationId xmlns:a16="http://schemas.microsoft.com/office/drawing/2014/main" id="{C6281B8B-07BF-9057-42B4-38E248E8CCA8}"/>
                  </a:ext>
                </a:extLst>
              </p:cNvPr>
              <p:cNvSpPr txBox="1">
                <a:spLocks noRot="1" noChangeAspect="1" noMove="1" noResize="1" noEditPoints="1" noAdjustHandles="1" noChangeArrowheads="1" noChangeShapeType="1" noTextEdit="1"/>
              </p:cNvSpPr>
              <p:nvPr/>
            </p:nvSpPr>
            <p:spPr>
              <a:xfrm>
                <a:off x="448157" y="3125177"/>
                <a:ext cx="4640938" cy="447495"/>
              </a:xfrm>
              <a:prstGeom prst="rect">
                <a:avLst/>
              </a:prstGeom>
              <a:blipFill>
                <a:blip r:embed="rId7"/>
                <a:stretch>
                  <a:fillRect t="-1370"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284302-2FDD-C341-AB6A-689C3A362AE3}"/>
                  </a:ext>
                </a:extLst>
              </p:cNvPr>
              <p:cNvSpPr txBox="1"/>
              <p:nvPr/>
            </p:nvSpPr>
            <p:spPr>
              <a:xfrm>
                <a:off x="448157" y="3602490"/>
                <a:ext cx="4640938" cy="402931"/>
              </a:xfrm>
              <a:prstGeom prst="rect">
                <a:avLst/>
              </a:prstGeom>
              <a:noFill/>
            </p:spPr>
            <p:txBody>
              <a:bodyPr wrap="square">
                <a:spAutoFit/>
              </a:bodyPr>
              <a:lstStyle/>
              <a:p>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m:t>
                        </m:r>
                      </m:sup>
                    </m:sSup>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𝑚𝑎𝑥</m:t>
                        </m:r>
                      </m:e>
                      <m:sub>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𝜖</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𝑐</m:t>
                            </m:r>
                          </m:sup>
                        </m:sSup>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p>
                        <m:r>
                          <a:rPr lang="en-US" i="1">
                            <a:latin typeface="Cambria Math" panose="02040503050406030204" pitchFamily="18" charset="0"/>
                          </a:rPr>
                          <m:t>∗</m:t>
                        </m:r>
                      </m:sup>
                    </m:s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𝑚𝑎𝑥</m:t>
                        </m:r>
                      </m:e>
                      <m:sub>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𝜖</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𝑆</m:t>
                            </m:r>
                          </m:e>
                          <m:sup>
                            <m:r>
                              <a:rPr lang="en-US" i="1">
                                <a:latin typeface="Cambria Math" panose="02040503050406030204" pitchFamily="18" charset="0"/>
                                <a:ea typeface="Cambria Math" panose="02040503050406030204" pitchFamily="18" charset="0"/>
                              </a:rPr>
                              <m:t>𝑐</m:t>
                            </m:r>
                          </m:sup>
                        </m:sSup>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i="1">
                            <a:latin typeface="Cambria Math" panose="02040503050406030204" pitchFamily="18" charset="0"/>
                          </a:rPr>
                          <m:t>𝑗</m:t>
                        </m:r>
                      </m:sub>
                    </m:sSub>
                    <m:r>
                      <a:rPr lang="en-US" i="1">
                        <a:latin typeface="Cambria Math" panose="02040503050406030204" pitchFamily="18" charset="0"/>
                      </a:rPr>
                      <m:t>)</m:t>
                    </m:r>
                  </m:oMath>
                </a14:m>
                <a:endParaRPr lang="en-US" dirty="0"/>
              </a:p>
            </p:txBody>
          </p:sp>
        </mc:Choice>
        <mc:Fallback xmlns="">
          <p:sp>
            <p:nvSpPr>
              <p:cNvPr id="20" name="TextBox 19">
                <a:extLst>
                  <a:ext uri="{FF2B5EF4-FFF2-40B4-BE49-F238E27FC236}">
                    <a16:creationId xmlns:a16="http://schemas.microsoft.com/office/drawing/2014/main" id="{08284302-2FDD-C341-AB6A-689C3A362AE3}"/>
                  </a:ext>
                </a:extLst>
              </p:cNvPr>
              <p:cNvSpPr txBox="1">
                <a:spLocks noRot="1" noChangeAspect="1" noMove="1" noResize="1" noEditPoints="1" noAdjustHandles="1" noChangeArrowheads="1" noChangeShapeType="1" noTextEdit="1"/>
              </p:cNvSpPr>
              <p:nvPr/>
            </p:nvSpPr>
            <p:spPr>
              <a:xfrm>
                <a:off x="448157" y="3602490"/>
                <a:ext cx="4640938" cy="402931"/>
              </a:xfrm>
              <a:prstGeom prst="rect">
                <a:avLst/>
              </a:prstGeom>
              <a:blipFill>
                <a:blip r:embed="rId8"/>
                <a:stretch>
                  <a:fillRect t="-4545" b="-1969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D21066A-A274-9AFC-9936-62FC0BC3FA62}"/>
              </a:ext>
            </a:extLst>
          </p:cNvPr>
          <p:cNvSpPr txBox="1"/>
          <p:nvPr/>
        </p:nvSpPr>
        <p:spPr>
          <a:xfrm>
            <a:off x="6116615" y="1223271"/>
            <a:ext cx="4437578" cy="369332"/>
          </a:xfrm>
          <a:prstGeom prst="rect">
            <a:avLst/>
          </a:prstGeom>
          <a:noFill/>
        </p:spPr>
        <p:txBody>
          <a:bodyPr wrap="square" rtlCol="0">
            <a:spAutoFit/>
          </a:bodyPr>
          <a:lstStyle/>
          <a:p>
            <a:r>
              <a:rPr lang="en-US" dirty="0"/>
              <a:t>Thus, under the stated assumptions: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502015-3DEA-E2B2-C9A7-437142CD78D2}"/>
                  </a:ext>
                </a:extLst>
              </p:cNvPr>
              <p:cNvSpPr txBox="1"/>
              <p:nvPr/>
            </p:nvSpPr>
            <p:spPr>
              <a:xfrm>
                <a:off x="6116615" y="1722143"/>
                <a:ext cx="46409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sup>
                                  <m:r>
                                    <a:rPr lang="en-US" i="1">
                                      <a:latin typeface="Cambria Math" panose="02040503050406030204" pitchFamily="18" charset="0"/>
                                    </a:rPr>
                                    <m:t>∗</m:t>
                                  </m:r>
                                </m:sup>
                              </m:sSup>
                              <m:r>
                                <a:rPr lang="en-US" i="1">
                                  <a:latin typeface="Cambria Math" panose="02040503050406030204" pitchFamily="18" charset="0"/>
                                </a:rPr>
                                <m:t>&lt;</m:t>
                              </m:r>
                              <m:r>
                                <a:rPr lang="en-US" i="1">
                                  <a:latin typeface="Cambria Math" panose="02040503050406030204" pitchFamily="18" charset="0"/>
                                </a:rPr>
                                <m:t>1</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e>
                      </m:func>
                      <m:func>
                        <m:funcPr>
                          <m:ctrlPr>
                            <a:rPr lang="en-US" i="1" smtClean="0">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m:t>
                                  </m:r>
                                </m:sup>
                              </m:sSup>
                              <m:r>
                                <a:rPr lang="en-US" i="1">
                                  <a:latin typeface="Cambria Math" panose="02040503050406030204" pitchFamily="18" charset="0"/>
                                </a:rPr>
                                <m:t>&lt;</m:t>
                              </m:r>
                              <m:r>
                                <a:rPr lang="en-US" i="1">
                                  <a:latin typeface="Cambria Math" panose="02040503050406030204" pitchFamily="18" charset="0"/>
                                </a:rPr>
                                <m:t>1</m:t>
                              </m:r>
                            </m:e>
                          </m:d>
                          <m:r>
                            <a:rPr lang="en-US" i="1">
                              <a:latin typeface="Cambria Math" panose="02040503050406030204" pitchFamily="18" charset="0"/>
                              <a:ea typeface="Cambria Math" panose="02040503050406030204" pitchFamily="18" charset="0"/>
                            </a:rPr>
                            <m:t> </m:t>
                          </m:r>
                        </m:e>
                      </m:func>
                    </m:oMath>
                  </m:oMathPara>
                </a14:m>
                <a:endParaRPr lang="en-US" dirty="0"/>
              </a:p>
            </p:txBody>
          </p:sp>
        </mc:Choice>
        <mc:Fallback xmlns="">
          <p:sp>
            <p:nvSpPr>
              <p:cNvPr id="22" name="TextBox 21">
                <a:extLst>
                  <a:ext uri="{FF2B5EF4-FFF2-40B4-BE49-F238E27FC236}">
                    <a16:creationId xmlns:a16="http://schemas.microsoft.com/office/drawing/2014/main" id="{CD502015-3DEA-E2B2-C9A7-437142CD78D2}"/>
                  </a:ext>
                </a:extLst>
              </p:cNvPr>
              <p:cNvSpPr txBox="1">
                <a:spLocks noRot="1" noChangeAspect="1" noMove="1" noResize="1" noEditPoints="1" noAdjustHandles="1" noChangeArrowheads="1" noChangeShapeType="1" noTextEdit="1"/>
              </p:cNvSpPr>
              <p:nvPr/>
            </p:nvSpPr>
            <p:spPr>
              <a:xfrm>
                <a:off x="6116615" y="1722143"/>
                <a:ext cx="4640938" cy="411395"/>
              </a:xfrm>
              <a:prstGeom prst="rect">
                <a:avLst/>
              </a:prstGeom>
              <a:blipFill>
                <a:blip r:embed="rId9"/>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BF92230-09C3-5582-9922-246F3DB1862E}"/>
              </a:ext>
            </a:extLst>
          </p:cNvPr>
          <p:cNvSpPr txBox="1"/>
          <p:nvPr/>
        </p:nvSpPr>
        <p:spPr>
          <a:xfrm>
            <a:off x="6116614" y="2217381"/>
            <a:ext cx="5893729" cy="1815882"/>
          </a:xfrm>
          <a:prstGeom prst="rect">
            <a:avLst/>
          </a:prstGeom>
          <a:noFill/>
        </p:spPr>
        <p:txBody>
          <a:bodyPr wrap="square" rtlCol="0">
            <a:spAutoFit/>
          </a:bodyPr>
          <a:lstStyle/>
          <a:p>
            <a:r>
              <a:rPr lang="en-US" sz="1600" dirty="0"/>
              <a:t>The lemmas isolate why binarization helps: </a:t>
            </a:r>
          </a:p>
          <a:p>
            <a:pPr marL="400050" indent="-400050">
              <a:buAutoNum type="romanLcParenBoth"/>
            </a:pPr>
            <a:r>
              <a:rPr lang="en-US" sz="1600" dirty="0"/>
              <a:t>pairwise contraction keeps off‑diagonals from saturating</a:t>
            </a:r>
          </a:p>
          <a:p>
            <a:pPr marL="400050" indent="-400050">
              <a:buAutoNum type="romanLcParenBoth"/>
            </a:pPr>
            <a:r>
              <a:rPr lang="en-US" sz="1600" dirty="0"/>
              <a:t>better conditioning bounds inverse norms</a:t>
            </a:r>
          </a:p>
          <a:p>
            <a:pPr marL="400050" indent="-400050">
              <a:buAutoNum type="romanLcParenBoth"/>
            </a:pPr>
            <a:r>
              <a:rPr lang="en-US" sz="1600" dirty="0"/>
              <a:t>Smaller off‑support covariances reduce the IC term. </a:t>
            </a:r>
          </a:p>
          <a:p>
            <a:pPr marL="400050" indent="-400050">
              <a:buAutoNum type="romanLcParenBoth"/>
            </a:pPr>
            <a:endParaRPr lang="en-US" sz="1600" dirty="0"/>
          </a:p>
          <a:p>
            <a:r>
              <a:rPr lang="en-US" sz="1600" dirty="0"/>
              <a:t>Together these raise the chance of correct support recovery and promote sparse, stable selections.</a:t>
            </a:r>
          </a:p>
        </p:txBody>
      </p:sp>
    </p:spTree>
    <p:extLst>
      <p:ext uri="{BB962C8B-B14F-4D97-AF65-F5344CB8AC3E}">
        <p14:creationId xmlns:p14="http://schemas.microsoft.com/office/powerpoint/2010/main" val="761556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4DBE0-1921-C944-1BFE-9ABAFB74011E}"/>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CFD04EDD-D14F-F675-5FF5-92696192A0A9}"/>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53B13627-1272-90D2-8F8C-FB79F8394242}"/>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E8F79F5-0B6A-CA05-DFB5-31A8E785722E}"/>
              </a:ext>
            </a:extLst>
          </p:cNvPr>
          <p:cNvSpPr txBox="1"/>
          <p:nvPr/>
        </p:nvSpPr>
        <p:spPr>
          <a:xfrm>
            <a:off x="1359815" y="2090826"/>
            <a:ext cx="9346861"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02c. </a:t>
            </a:r>
          </a:p>
          <a:p>
            <a:pPr>
              <a:lnSpc>
                <a:spcPct val="100000"/>
              </a:lnSpc>
            </a:pPr>
            <a:r>
              <a:rPr lang="en-US" sz="5500" dirty="0">
                <a:solidFill>
                  <a:schemeClr val="bg1"/>
                </a:solidFill>
                <a:latin typeface="Sora" pitchFamily="2" charset="77"/>
              </a:rPr>
              <a:t>Research Question #3</a:t>
            </a:r>
          </a:p>
        </p:txBody>
      </p:sp>
      <p:sp>
        <p:nvSpPr>
          <p:cNvPr id="3" name="TextBox 2">
            <a:extLst>
              <a:ext uri="{FF2B5EF4-FFF2-40B4-BE49-F238E27FC236}">
                <a16:creationId xmlns:a16="http://schemas.microsoft.com/office/drawing/2014/main" id="{91C9E5BD-F462-BBA1-9FF1-2880D615E7D6}"/>
              </a:ext>
            </a:extLst>
          </p:cNvPr>
          <p:cNvSpPr txBox="1"/>
          <p:nvPr/>
        </p:nvSpPr>
        <p:spPr>
          <a:xfrm>
            <a:off x="1359816" y="3935020"/>
            <a:ext cx="7414070"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Can the solution be compressed into a set of logical rules?</a:t>
            </a:r>
          </a:p>
        </p:txBody>
      </p:sp>
      <p:cxnSp>
        <p:nvCxnSpPr>
          <p:cNvPr id="4" name="Straight Connector 3">
            <a:extLst>
              <a:ext uri="{FF2B5EF4-FFF2-40B4-BE49-F238E27FC236}">
                <a16:creationId xmlns:a16="http://schemas.microsoft.com/office/drawing/2014/main" id="{C4D14905-08D6-CDFB-43F2-48DDBD164EFE}"/>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3AA4ACBC-B085-E111-95E4-85B531EFE4C2}"/>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369F8180-F559-3FE9-64B8-B2B04E900375}"/>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941892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0909-30C5-304A-FBD8-D519CE65C6F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445C30-143D-E13E-60D4-E9429572B3E1}"/>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614E6DA-E501-699A-14AD-CB0281E66486}"/>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1F3EE705-F209-9F83-0F26-EC588AE5B2BB}"/>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092E0B80-778C-871F-5C85-AC492191BF07}"/>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RQ3: Rule Compression</a:t>
            </a:r>
          </a:p>
        </p:txBody>
      </p:sp>
      <p:sp>
        <p:nvSpPr>
          <p:cNvPr id="11" name="Subtitle 2">
            <a:extLst>
              <a:ext uri="{FF2B5EF4-FFF2-40B4-BE49-F238E27FC236}">
                <a16:creationId xmlns:a16="http://schemas.microsoft.com/office/drawing/2014/main" id="{605214EF-27F2-DED0-393E-EAC7A33EA6F5}"/>
              </a:ext>
            </a:extLst>
          </p:cNvPr>
          <p:cNvSpPr txBox="1">
            <a:spLocks/>
          </p:cNvSpPr>
          <p:nvPr/>
        </p:nvSpPr>
        <p:spPr>
          <a:xfrm>
            <a:off x="136083" y="4479208"/>
            <a:ext cx="8184957"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“Logic Polishing”</a:t>
            </a:r>
          </a:p>
        </p:txBody>
      </p:sp>
      <p:sp>
        <p:nvSpPr>
          <p:cNvPr id="12" name="TextBox 11">
            <a:extLst>
              <a:ext uri="{FF2B5EF4-FFF2-40B4-BE49-F238E27FC236}">
                <a16:creationId xmlns:a16="http://schemas.microsoft.com/office/drawing/2014/main" id="{DB71FDDE-E7CC-214B-3369-FEB1F69C44E2}"/>
              </a:ext>
            </a:extLst>
          </p:cNvPr>
          <p:cNvSpPr txBox="1"/>
          <p:nvPr/>
        </p:nvSpPr>
        <p:spPr>
          <a:xfrm>
            <a:off x="136082" y="4900326"/>
            <a:ext cx="8253537" cy="1261627"/>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We will use the term “logic polishing” to describe the process of taking the focused results of the L1-logistic and cleaning up the smaller magnitude coefficients by forcing the coefficients to be either a specific large value or zero. The specific value chosen can be adjusted, but experiments have shown that there is very little difference in the outcome as long as the chosen coefficient is sufficiently larger than the noisy coefficients we are attempting to force to zero.</a:t>
            </a:r>
          </a:p>
        </p:txBody>
      </p:sp>
      <p:sp>
        <p:nvSpPr>
          <p:cNvPr id="14" name="TextBox 13">
            <a:extLst>
              <a:ext uri="{FF2B5EF4-FFF2-40B4-BE49-F238E27FC236}">
                <a16:creationId xmlns:a16="http://schemas.microsoft.com/office/drawing/2014/main" id="{B07B1AD7-DB1B-80F9-9252-C6AF80C97493}"/>
              </a:ext>
            </a:extLst>
          </p:cNvPr>
          <p:cNvSpPr txBox="1"/>
          <p:nvPr/>
        </p:nvSpPr>
        <p:spPr>
          <a:xfrm>
            <a:off x="413522" y="1294515"/>
            <a:ext cx="7907517" cy="2862322"/>
          </a:xfrm>
          <a:prstGeom prst="rect">
            <a:avLst/>
          </a:prstGeom>
          <a:noFill/>
        </p:spPr>
        <p:txBody>
          <a:bodyPr wrap="square" rtlCol="0">
            <a:spAutoFit/>
          </a:bodyPr>
          <a:lstStyle/>
          <a:p>
            <a:r>
              <a:rPr lang="en-US" sz="2000" dirty="0"/>
              <a:t>L1-regularized logistic models provide:</a:t>
            </a:r>
          </a:p>
          <a:p>
            <a:pPr marL="342900" indent="-342900">
              <a:buFont typeface="Arial" panose="020B0604020202020204" pitchFamily="34" charset="0"/>
              <a:buChar char="•"/>
            </a:pPr>
            <a:r>
              <a:rPr lang="en-US" sz="2000" dirty="0"/>
              <a:t>Sparsity</a:t>
            </a:r>
          </a:p>
          <a:p>
            <a:pPr marL="342900" indent="-342900">
              <a:buFont typeface="Arial" panose="020B0604020202020204" pitchFamily="34" charset="0"/>
              <a:buChar char="•"/>
            </a:pPr>
            <a:r>
              <a:rPr lang="en-US" sz="2000" dirty="0"/>
              <a:t>Computational simplicity</a:t>
            </a:r>
          </a:p>
          <a:p>
            <a:endParaRPr lang="en-US" sz="2000" dirty="0"/>
          </a:p>
          <a:p>
            <a:r>
              <a:rPr lang="en-US" sz="2000" dirty="0"/>
              <a:t>But there are still potentially large numbers of small magnitude weights that obscure underlying logic.  The example to the right shows the value that each step in the process provides.</a:t>
            </a:r>
          </a:p>
          <a:p>
            <a:pPr marL="342900" indent="-342900">
              <a:buFont typeface="Arial" panose="020B0604020202020204" pitchFamily="34" charset="0"/>
              <a:buChar char="•"/>
            </a:pPr>
            <a:r>
              <a:rPr lang="en-US" sz="2000" dirty="0"/>
              <a:t>Rectification focuses the model on the appropriate features</a:t>
            </a:r>
          </a:p>
          <a:p>
            <a:pPr marL="342900" indent="-342900">
              <a:buFont typeface="Arial" panose="020B0604020202020204" pitchFamily="34" charset="0"/>
              <a:buChar char="•"/>
            </a:pPr>
            <a:r>
              <a:rPr lang="en-US" sz="2000" dirty="0"/>
              <a:t>Rule compression cleans the result and produces a logical model</a:t>
            </a:r>
          </a:p>
        </p:txBody>
      </p:sp>
      <p:pic>
        <p:nvPicPr>
          <p:cNvPr id="4" name="Picture 3">
            <a:extLst>
              <a:ext uri="{FF2B5EF4-FFF2-40B4-BE49-F238E27FC236}">
                <a16:creationId xmlns:a16="http://schemas.microsoft.com/office/drawing/2014/main" id="{FE7993A4-B7C9-235B-E76D-DFF3BC0567B4}"/>
              </a:ext>
            </a:extLst>
          </p:cNvPr>
          <p:cNvPicPr>
            <a:picLocks noChangeAspect="1"/>
          </p:cNvPicPr>
          <p:nvPr/>
        </p:nvPicPr>
        <p:blipFill>
          <a:blip r:embed="rId5"/>
          <a:stretch>
            <a:fillRect/>
          </a:stretch>
        </p:blipFill>
        <p:spPr>
          <a:xfrm>
            <a:off x="8559250" y="1287561"/>
            <a:ext cx="3320329" cy="5422858"/>
          </a:xfrm>
          <a:prstGeom prst="rect">
            <a:avLst/>
          </a:prstGeom>
        </p:spPr>
      </p:pic>
    </p:spTree>
    <p:extLst>
      <p:ext uri="{BB962C8B-B14F-4D97-AF65-F5344CB8AC3E}">
        <p14:creationId xmlns:p14="http://schemas.microsoft.com/office/powerpoint/2010/main" val="1925065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35775-4EBC-0291-6A1A-A97FBF58C05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468390-094B-AA30-5CD7-C73B16F22BA1}"/>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E9C0914-1F17-CBF9-C906-728A73D721FD}"/>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C90A66C0-2EAC-682A-C9E4-0EF54FA48B40}"/>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41D92BDA-7AD1-EAE4-84B8-576D387B49F4}"/>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RQ3: Results</a:t>
            </a:r>
          </a:p>
        </p:txBody>
      </p:sp>
      <p:sp>
        <p:nvSpPr>
          <p:cNvPr id="11" name="Subtitle 2">
            <a:extLst>
              <a:ext uri="{FF2B5EF4-FFF2-40B4-BE49-F238E27FC236}">
                <a16:creationId xmlns:a16="http://schemas.microsoft.com/office/drawing/2014/main" id="{53222539-C605-A4ED-26D1-4547519EA962}"/>
              </a:ext>
            </a:extLst>
          </p:cNvPr>
          <p:cNvSpPr txBox="1">
            <a:spLocks/>
          </p:cNvSpPr>
          <p:nvPr/>
        </p:nvSpPr>
        <p:spPr>
          <a:xfrm>
            <a:off x="413522" y="4464403"/>
            <a:ext cx="5682478"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Paired t-test AUC P-value comparison</a:t>
            </a:r>
          </a:p>
        </p:txBody>
      </p:sp>
      <p:sp>
        <p:nvSpPr>
          <p:cNvPr id="14" name="TextBox 13">
            <a:extLst>
              <a:ext uri="{FF2B5EF4-FFF2-40B4-BE49-F238E27FC236}">
                <a16:creationId xmlns:a16="http://schemas.microsoft.com/office/drawing/2014/main" id="{D13EEF45-DD49-926F-49E1-E9DAE2B3EC63}"/>
              </a:ext>
            </a:extLst>
          </p:cNvPr>
          <p:cNvSpPr txBox="1"/>
          <p:nvPr/>
        </p:nvSpPr>
        <p:spPr>
          <a:xfrm>
            <a:off x="413522" y="1294515"/>
            <a:ext cx="5766987" cy="2062103"/>
          </a:xfrm>
          <a:prstGeom prst="rect">
            <a:avLst/>
          </a:prstGeom>
          <a:noFill/>
        </p:spPr>
        <p:txBody>
          <a:bodyPr wrap="square" rtlCol="0">
            <a:spAutoFit/>
          </a:bodyPr>
          <a:lstStyle/>
          <a:p>
            <a:r>
              <a:rPr lang="en-US" sz="1600" dirty="0"/>
              <a:t>The Youden’s J vs K plot shows the number of features required to achieve the specific result.</a:t>
            </a:r>
          </a:p>
          <a:p>
            <a:pPr marL="342900" indent="-342900">
              <a:buFont typeface="Arial" panose="020B0604020202020204" pitchFamily="34" charset="0"/>
              <a:buChar char="•"/>
            </a:pPr>
            <a:r>
              <a:rPr lang="en-US" sz="1600" dirty="0"/>
              <a:t>The procedure shows a clear progression, which will allow the model to stop once the desired metric value has been reached.</a:t>
            </a:r>
          </a:p>
          <a:p>
            <a:pPr marL="342900" indent="-342900">
              <a:buFont typeface="Arial" panose="020B0604020202020204" pitchFamily="34" charset="0"/>
              <a:buChar char="•"/>
            </a:pPr>
            <a:r>
              <a:rPr lang="en-US" sz="1600" dirty="0"/>
              <a:t>Adding more features than is required forces the result to zero in this case since irrelevant features will not be in sync with the other features (a hallmark of spurious correlators).</a:t>
            </a:r>
          </a:p>
        </p:txBody>
      </p:sp>
      <p:pic>
        <p:nvPicPr>
          <p:cNvPr id="6" name="Picture 5">
            <a:extLst>
              <a:ext uri="{FF2B5EF4-FFF2-40B4-BE49-F238E27FC236}">
                <a16:creationId xmlns:a16="http://schemas.microsoft.com/office/drawing/2014/main" id="{FA8E2834-D9AB-CF31-5AC5-520C01F50495}"/>
              </a:ext>
            </a:extLst>
          </p:cNvPr>
          <p:cNvPicPr>
            <a:picLocks noChangeAspect="1"/>
          </p:cNvPicPr>
          <p:nvPr/>
        </p:nvPicPr>
        <p:blipFill>
          <a:blip r:embed="rId5"/>
          <a:stretch>
            <a:fillRect/>
          </a:stretch>
        </p:blipFill>
        <p:spPr>
          <a:xfrm>
            <a:off x="6213865" y="1221886"/>
            <a:ext cx="5766987" cy="3561962"/>
          </a:xfrm>
          <a:prstGeom prst="rect">
            <a:avLst/>
          </a:prstGeom>
        </p:spPr>
      </p:pic>
      <p:graphicFrame>
        <p:nvGraphicFramePr>
          <p:cNvPr id="9" name="Table 8">
            <a:extLst>
              <a:ext uri="{FF2B5EF4-FFF2-40B4-BE49-F238E27FC236}">
                <a16:creationId xmlns:a16="http://schemas.microsoft.com/office/drawing/2014/main" id="{B40A3686-FB9C-D302-0A49-D0742FCAF2F4}"/>
              </a:ext>
            </a:extLst>
          </p:cNvPr>
          <p:cNvGraphicFramePr>
            <a:graphicFrameLocks noGrp="1"/>
          </p:cNvGraphicFramePr>
          <p:nvPr>
            <p:extLst>
              <p:ext uri="{D42A27DB-BD31-4B8C-83A1-F6EECF244321}">
                <p14:modId xmlns:p14="http://schemas.microsoft.com/office/powerpoint/2010/main" val="188187357"/>
              </p:ext>
            </p:extLst>
          </p:nvPr>
        </p:nvGraphicFramePr>
        <p:xfrm>
          <a:off x="413522" y="4907255"/>
          <a:ext cx="11567330" cy="1828800"/>
        </p:xfrm>
        <a:graphic>
          <a:graphicData uri="http://schemas.openxmlformats.org/drawingml/2006/table">
            <a:tbl>
              <a:tblPr firstRow="1" bandRow="1">
                <a:tableStyleId>{5C22544A-7EE6-4342-B048-85BDC9FD1C3A}</a:tableStyleId>
              </a:tblPr>
              <a:tblGrid>
                <a:gridCol w="2313466">
                  <a:extLst>
                    <a:ext uri="{9D8B030D-6E8A-4147-A177-3AD203B41FA5}">
                      <a16:colId xmlns:a16="http://schemas.microsoft.com/office/drawing/2014/main" val="1232499610"/>
                    </a:ext>
                  </a:extLst>
                </a:gridCol>
                <a:gridCol w="2313466">
                  <a:extLst>
                    <a:ext uri="{9D8B030D-6E8A-4147-A177-3AD203B41FA5}">
                      <a16:colId xmlns:a16="http://schemas.microsoft.com/office/drawing/2014/main" val="3700711319"/>
                    </a:ext>
                  </a:extLst>
                </a:gridCol>
                <a:gridCol w="2313466">
                  <a:extLst>
                    <a:ext uri="{9D8B030D-6E8A-4147-A177-3AD203B41FA5}">
                      <a16:colId xmlns:a16="http://schemas.microsoft.com/office/drawing/2014/main" val="2914229492"/>
                    </a:ext>
                  </a:extLst>
                </a:gridCol>
                <a:gridCol w="2313466">
                  <a:extLst>
                    <a:ext uri="{9D8B030D-6E8A-4147-A177-3AD203B41FA5}">
                      <a16:colId xmlns:a16="http://schemas.microsoft.com/office/drawing/2014/main" val="2780224453"/>
                    </a:ext>
                  </a:extLst>
                </a:gridCol>
                <a:gridCol w="2313466">
                  <a:extLst>
                    <a:ext uri="{9D8B030D-6E8A-4147-A177-3AD203B41FA5}">
                      <a16:colId xmlns:a16="http://schemas.microsoft.com/office/drawing/2014/main" val="4201919050"/>
                    </a:ext>
                  </a:extLst>
                </a:gridCol>
              </a:tblGrid>
              <a:tr h="234514">
                <a:tc>
                  <a:txBody>
                    <a:bodyPr/>
                    <a:lstStyle/>
                    <a:p>
                      <a:r>
                        <a:rPr lang="en-US" sz="1800" dirty="0"/>
                        <a:t>Run</a:t>
                      </a:r>
                    </a:p>
                  </a:txBody>
                  <a:tcPr>
                    <a:lnR w="38100" cap="flat" cmpd="sng" algn="ctr">
                      <a:solidFill>
                        <a:schemeClr val="bg1"/>
                      </a:solidFill>
                      <a:prstDash val="solid"/>
                      <a:round/>
                      <a:headEnd type="none" w="med" len="med"/>
                      <a:tailEnd type="none" w="med" len="med"/>
                    </a:lnR>
                  </a:tcPr>
                </a:tc>
                <a:tc>
                  <a:txBody>
                    <a:bodyPr/>
                    <a:lstStyle/>
                    <a:p>
                      <a:r>
                        <a:rPr lang="en-US" sz="1800" dirty="0"/>
                        <a:t>Binarized (new)</a:t>
                      </a:r>
                    </a:p>
                  </a:txBody>
                  <a:tcPr>
                    <a:lnL w="38100" cap="flat" cmpd="sng" algn="ctr">
                      <a:solidFill>
                        <a:schemeClr val="bg1"/>
                      </a:solidFill>
                      <a:prstDash val="solid"/>
                      <a:round/>
                      <a:headEnd type="none" w="med" len="med"/>
                      <a:tailEnd type="none" w="med" len="med"/>
                    </a:lnL>
                  </a:tcPr>
                </a:tc>
                <a:tc>
                  <a:txBody>
                    <a:bodyPr/>
                    <a:lstStyle/>
                    <a:p>
                      <a:r>
                        <a:rPr lang="en-US" sz="1800" dirty="0"/>
                        <a:t>Rule-based model</a:t>
                      </a:r>
                    </a:p>
                  </a:txBody>
                  <a:tcPr/>
                </a:tc>
                <a:tc>
                  <a:txBody>
                    <a:bodyPr/>
                    <a:lstStyle/>
                    <a:p>
                      <a:r>
                        <a:rPr lang="en-US" sz="1800" dirty="0"/>
                        <a:t>Binarized (</a:t>
                      </a:r>
                      <a:r>
                        <a:rPr lang="en-US" sz="1800" dirty="0" err="1"/>
                        <a:t>sk</a:t>
                      </a:r>
                      <a:r>
                        <a:rPr lang="en-US" sz="1800" dirty="0"/>
                        <a:t>-learn)</a:t>
                      </a:r>
                    </a:p>
                  </a:txBody>
                  <a:tcPr/>
                </a:tc>
                <a:tc>
                  <a:txBody>
                    <a:bodyPr/>
                    <a:lstStyle/>
                    <a:p>
                      <a:r>
                        <a:rPr lang="en-US" sz="1800" dirty="0"/>
                        <a:t>Raw (</a:t>
                      </a:r>
                      <a:r>
                        <a:rPr lang="en-US" sz="1800" dirty="0" err="1"/>
                        <a:t>sk</a:t>
                      </a:r>
                      <a:r>
                        <a:rPr lang="en-US" sz="1800" dirty="0"/>
                        <a:t>-learn)</a:t>
                      </a:r>
                    </a:p>
                  </a:txBody>
                  <a:tcPr/>
                </a:tc>
                <a:extLst>
                  <a:ext uri="{0D108BD9-81ED-4DB2-BD59-A6C34878D82A}">
                    <a16:rowId xmlns:a16="http://schemas.microsoft.com/office/drawing/2014/main" val="3480659456"/>
                  </a:ext>
                </a:extLst>
              </a:tr>
              <a:tr h="234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Binarized (new)</a:t>
                      </a:r>
                    </a:p>
                  </a:txBody>
                  <a:tcPr>
                    <a:lnR w="38100" cap="flat" cmpd="sng" algn="ctr">
                      <a:solidFill>
                        <a:schemeClr val="bg1"/>
                      </a:solidFill>
                      <a:prstDash val="solid"/>
                      <a:round/>
                      <a:headEnd type="none" w="med" len="med"/>
                      <a:tailEnd type="none" w="med" len="med"/>
                    </a:lnR>
                    <a:solidFill>
                      <a:schemeClr val="accent1"/>
                    </a:solidFill>
                  </a:tcPr>
                </a:tc>
                <a:tc>
                  <a:txBody>
                    <a:bodyPr/>
                    <a:lstStyle/>
                    <a:p>
                      <a:r>
                        <a:rPr lang="en-US" sz="1800" dirty="0"/>
                        <a:t>NA</a:t>
                      </a:r>
                    </a:p>
                  </a:txBody>
                  <a:tcPr>
                    <a:lnL w="38100" cap="flat" cmpd="sng" algn="ctr">
                      <a:solidFill>
                        <a:schemeClr val="bg1"/>
                      </a:solidFill>
                      <a:prstDash val="solid"/>
                      <a:round/>
                      <a:headEnd type="none" w="med" len="med"/>
                      <a:tailEnd type="none" w="med" len="med"/>
                    </a:lnL>
                  </a:tcPr>
                </a:tc>
                <a:tc>
                  <a:txBody>
                    <a:bodyPr/>
                    <a:lstStyle/>
                    <a:p>
                      <a:r>
                        <a:rPr lang="en-US" sz="1800" dirty="0"/>
                        <a:t>1.6E-6*</a:t>
                      </a:r>
                    </a:p>
                  </a:txBody>
                  <a:tcPr/>
                </a:tc>
                <a:tc>
                  <a:txBody>
                    <a:bodyPr/>
                    <a:lstStyle/>
                    <a:p>
                      <a:r>
                        <a:rPr lang="en-US" sz="1800" dirty="0"/>
                        <a:t>1.5E-6*</a:t>
                      </a:r>
                    </a:p>
                  </a:txBody>
                  <a:tcPr/>
                </a:tc>
                <a:tc>
                  <a:txBody>
                    <a:bodyPr/>
                    <a:lstStyle/>
                    <a:p>
                      <a:r>
                        <a:rPr lang="en-US" sz="1800" dirty="0"/>
                        <a:t>7.3E-8</a:t>
                      </a:r>
                    </a:p>
                  </a:txBody>
                  <a:tcPr/>
                </a:tc>
                <a:extLst>
                  <a:ext uri="{0D108BD9-81ED-4DB2-BD59-A6C34878D82A}">
                    <a16:rowId xmlns:a16="http://schemas.microsoft.com/office/drawing/2014/main" val="662075343"/>
                  </a:ext>
                </a:extLst>
              </a:tr>
              <a:tr h="234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Rule-based model</a:t>
                      </a:r>
                    </a:p>
                  </a:txBody>
                  <a:tcPr>
                    <a:lnR w="38100" cap="flat" cmpd="sng" algn="ctr">
                      <a:solidFill>
                        <a:schemeClr val="bg1"/>
                      </a:solidFill>
                      <a:prstDash val="solid"/>
                      <a:round/>
                      <a:headEnd type="none" w="med" len="med"/>
                      <a:tailEnd type="none" w="med" len="med"/>
                    </a:lnR>
                    <a:solidFill>
                      <a:schemeClr val="accent1"/>
                    </a:solidFill>
                  </a:tcPr>
                </a:tc>
                <a:tc>
                  <a:txBody>
                    <a:bodyPr/>
                    <a:lstStyle/>
                    <a:p>
                      <a:r>
                        <a:rPr lang="en-US" sz="1800" dirty="0"/>
                        <a:t>1.6E-6*</a:t>
                      </a:r>
                    </a:p>
                  </a:txBody>
                  <a:tcPr>
                    <a:lnL w="38100" cap="flat" cmpd="sng" algn="ctr">
                      <a:solidFill>
                        <a:schemeClr val="bg1"/>
                      </a:solidFill>
                      <a:prstDash val="solid"/>
                      <a:round/>
                      <a:headEnd type="none" w="med" len="med"/>
                      <a:tailEnd type="none" w="med" len="med"/>
                    </a:lnL>
                  </a:tcPr>
                </a:tc>
                <a:tc>
                  <a:txBody>
                    <a:bodyPr/>
                    <a:lstStyle/>
                    <a:p>
                      <a:r>
                        <a:rPr lang="en-US" sz="1800" dirty="0"/>
                        <a:t>NA</a:t>
                      </a:r>
                    </a:p>
                  </a:txBody>
                  <a:tcPr/>
                </a:tc>
                <a:tc>
                  <a:txBody>
                    <a:bodyPr/>
                    <a:lstStyle/>
                    <a:p>
                      <a:r>
                        <a:rPr lang="en-US" sz="1800" dirty="0"/>
                        <a:t>9.7E-10*</a:t>
                      </a:r>
                    </a:p>
                  </a:txBody>
                  <a:tcPr/>
                </a:tc>
                <a:tc>
                  <a:txBody>
                    <a:bodyPr/>
                    <a:lstStyle/>
                    <a:p>
                      <a:r>
                        <a:rPr lang="en-US" sz="1800" dirty="0"/>
                        <a:t>6.6E-7</a:t>
                      </a:r>
                    </a:p>
                  </a:txBody>
                  <a:tcPr/>
                </a:tc>
                <a:extLst>
                  <a:ext uri="{0D108BD9-81ED-4DB2-BD59-A6C34878D82A}">
                    <a16:rowId xmlns:a16="http://schemas.microsoft.com/office/drawing/2014/main" val="820394846"/>
                  </a:ext>
                </a:extLst>
              </a:tr>
              <a:tr h="234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Binarized (</a:t>
                      </a:r>
                      <a:r>
                        <a:rPr lang="en-US" sz="1800" b="1" dirty="0" err="1">
                          <a:solidFill>
                            <a:schemeClr val="bg1"/>
                          </a:solidFill>
                        </a:rPr>
                        <a:t>sk</a:t>
                      </a:r>
                      <a:r>
                        <a:rPr lang="en-US" sz="1800" b="1" dirty="0">
                          <a:solidFill>
                            <a:schemeClr val="bg1"/>
                          </a:solidFill>
                        </a:rPr>
                        <a:t>-learn)</a:t>
                      </a:r>
                    </a:p>
                  </a:txBody>
                  <a:tcPr>
                    <a:lnR w="38100" cap="flat" cmpd="sng" algn="ctr">
                      <a:solidFill>
                        <a:schemeClr val="bg1"/>
                      </a:solidFill>
                      <a:prstDash val="solid"/>
                      <a:round/>
                      <a:headEnd type="none" w="med" len="med"/>
                      <a:tailEnd type="none" w="med" len="med"/>
                    </a:lnR>
                    <a:solidFill>
                      <a:schemeClr val="accent1"/>
                    </a:solidFill>
                  </a:tcPr>
                </a:tc>
                <a:tc>
                  <a:txBody>
                    <a:bodyPr/>
                    <a:lstStyle/>
                    <a:p>
                      <a:r>
                        <a:rPr lang="en-US" sz="1800" dirty="0"/>
                        <a:t>1.5E-6*</a:t>
                      </a:r>
                    </a:p>
                  </a:txBody>
                  <a:tcPr>
                    <a:lnL w="38100" cap="flat" cmpd="sng" algn="ctr">
                      <a:solidFill>
                        <a:schemeClr val="bg1"/>
                      </a:solidFill>
                      <a:prstDash val="solid"/>
                      <a:round/>
                      <a:headEnd type="none" w="med" len="med"/>
                      <a:tailEnd type="none" w="med" len="med"/>
                    </a:lnL>
                  </a:tcPr>
                </a:tc>
                <a:tc>
                  <a:txBody>
                    <a:bodyPr/>
                    <a:lstStyle/>
                    <a:p>
                      <a:r>
                        <a:rPr lang="en-US" sz="1800" dirty="0"/>
                        <a:t>9.7E-10*</a:t>
                      </a:r>
                    </a:p>
                  </a:txBody>
                  <a:tcPr/>
                </a:tc>
                <a:tc>
                  <a:txBody>
                    <a:bodyPr/>
                    <a:lstStyle/>
                    <a:p>
                      <a:r>
                        <a:rPr lang="en-US" sz="1800" dirty="0"/>
                        <a:t>NA</a:t>
                      </a:r>
                    </a:p>
                  </a:txBody>
                  <a:tcPr/>
                </a:tc>
                <a:tc>
                  <a:txBody>
                    <a:bodyPr/>
                    <a:lstStyle/>
                    <a:p>
                      <a:r>
                        <a:rPr lang="en-US" sz="1800" dirty="0"/>
                        <a:t>7.7E-9</a:t>
                      </a:r>
                    </a:p>
                  </a:txBody>
                  <a:tcPr/>
                </a:tc>
                <a:extLst>
                  <a:ext uri="{0D108BD9-81ED-4DB2-BD59-A6C34878D82A}">
                    <a16:rowId xmlns:a16="http://schemas.microsoft.com/office/drawing/2014/main" val="4216473154"/>
                  </a:ext>
                </a:extLst>
              </a:tr>
              <a:tr h="234514">
                <a:tc>
                  <a:txBody>
                    <a:bodyPr/>
                    <a:lstStyle/>
                    <a:p>
                      <a:r>
                        <a:rPr lang="en-US" sz="1800" b="1" dirty="0">
                          <a:solidFill>
                            <a:schemeClr val="bg1"/>
                          </a:solidFill>
                        </a:rPr>
                        <a:t>Raw (</a:t>
                      </a:r>
                      <a:r>
                        <a:rPr lang="en-US" sz="1800" b="1" dirty="0" err="1">
                          <a:solidFill>
                            <a:schemeClr val="bg1"/>
                          </a:solidFill>
                        </a:rPr>
                        <a:t>sk</a:t>
                      </a:r>
                      <a:r>
                        <a:rPr lang="en-US" sz="1800" b="1" dirty="0">
                          <a:solidFill>
                            <a:schemeClr val="bg1"/>
                          </a:solidFill>
                        </a:rPr>
                        <a:t>-learn)</a:t>
                      </a:r>
                    </a:p>
                  </a:txBody>
                  <a:tcPr>
                    <a:lnR w="38100" cap="flat" cmpd="sng" algn="ctr">
                      <a:solidFill>
                        <a:schemeClr val="bg1"/>
                      </a:solidFill>
                      <a:prstDash val="solid"/>
                      <a:round/>
                      <a:headEnd type="none" w="med" len="med"/>
                      <a:tailEnd type="none" w="med" len="med"/>
                    </a:lnR>
                    <a:solidFill>
                      <a:schemeClr val="accent1"/>
                    </a:solidFill>
                  </a:tcPr>
                </a:tc>
                <a:tc>
                  <a:txBody>
                    <a:bodyPr/>
                    <a:lstStyle/>
                    <a:p>
                      <a:r>
                        <a:rPr lang="en-US" sz="1800" dirty="0"/>
                        <a:t>7.3E-8</a:t>
                      </a:r>
                    </a:p>
                  </a:txBody>
                  <a:tcPr>
                    <a:lnL w="38100" cap="flat" cmpd="sng" algn="ctr">
                      <a:solidFill>
                        <a:schemeClr val="bg1"/>
                      </a:solidFill>
                      <a:prstDash val="solid"/>
                      <a:round/>
                      <a:headEnd type="none" w="med" len="med"/>
                      <a:tailEnd type="none" w="med" len="med"/>
                    </a:lnL>
                  </a:tcPr>
                </a:tc>
                <a:tc>
                  <a:txBody>
                    <a:bodyPr/>
                    <a:lstStyle/>
                    <a:p>
                      <a:r>
                        <a:rPr lang="en-US" sz="1800" dirty="0"/>
                        <a:t>6.6E-7</a:t>
                      </a:r>
                    </a:p>
                  </a:txBody>
                  <a:tcPr/>
                </a:tc>
                <a:tc>
                  <a:txBody>
                    <a:bodyPr/>
                    <a:lstStyle/>
                    <a:p>
                      <a:r>
                        <a:rPr lang="en-US" sz="1800" dirty="0"/>
                        <a:t>7.7E-9</a:t>
                      </a:r>
                    </a:p>
                  </a:txBody>
                  <a:tcPr/>
                </a:tc>
                <a:tc>
                  <a:txBody>
                    <a:bodyPr/>
                    <a:lstStyle/>
                    <a:p>
                      <a:r>
                        <a:rPr lang="en-US" sz="1800" dirty="0"/>
                        <a:t>NA</a:t>
                      </a:r>
                    </a:p>
                  </a:txBody>
                  <a:tcPr/>
                </a:tc>
                <a:extLst>
                  <a:ext uri="{0D108BD9-81ED-4DB2-BD59-A6C34878D82A}">
                    <a16:rowId xmlns:a16="http://schemas.microsoft.com/office/drawing/2014/main" val="1296435836"/>
                  </a:ext>
                </a:extLst>
              </a:tr>
            </a:tbl>
          </a:graphicData>
        </a:graphic>
      </p:graphicFrame>
      <p:sp>
        <p:nvSpPr>
          <p:cNvPr id="10" name="TextBox 9">
            <a:extLst>
              <a:ext uri="{FF2B5EF4-FFF2-40B4-BE49-F238E27FC236}">
                <a16:creationId xmlns:a16="http://schemas.microsoft.com/office/drawing/2014/main" id="{87582507-65C0-19E3-F47D-27294AAB66C9}"/>
              </a:ext>
            </a:extLst>
          </p:cNvPr>
          <p:cNvSpPr txBox="1"/>
          <p:nvPr/>
        </p:nvSpPr>
        <p:spPr>
          <a:xfrm>
            <a:off x="306964" y="3591938"/>
            <a:ext cx="5906901" cy="738664"/>
          </a:xfrm>
          <a:prstGeom prst="rect">
            <a:avLst/>
          </a:prstGeom>
          <a:noFill/>
        </p:spPr>
        <p:txBody>
          <a:bodyPr wrap="square" rtlCol="0">
            <a:spAutoFit/>
          </a:bodyPr>
          <a:lstStyle/>
          <a:p>
            <a:r>
              <a:rPr lang="en-US" sz="1400" dirty="0"/>
              <a:t>*These models also passed the “Two One-Sided Tests” (TOST) criteria to consider these results statistically equivalent with 90% CI within ±0.01AUC.</a:t>
            </a:r>
          </a:p>
        </p:txBody>
      </p:sp>
    </p:spTree>
    <p:extLst>
      <p:ext uri="{BB962C8B-B14F-4D97-AF65-F5344CB8AC3E}">
        <p14:creationId xmlns:p14="http://schemas.microsoft.com/office/powerpoint/2010/main" val="3057024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CD057-7215-12DD-F260-CA11E49E60E8}"/>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21EA7F8-CD9B-B881-071B-7B6062113C4B}"/>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0CC31938-0AB3-BC87-8F88-15658386CC24}"/>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BD12E3F-8B2D-BC2B-28EA-17BDC53D0DA2}"/>
              </a:ext>
            </a:extLst>
          </p:cNvPr>
          <p:cNvSpPr txBox="1"/>
          <p:nvPr/>
        </p:nvSpPr>
        <p:spPr>
          <a:xfrm>
            <a:off x="1359815" y="2090826"/>
            <a:ext cx="9346861"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03. </a:t>
            </a:r>
          </a:p>
          <a:p>
            <a:pPr>
              <a:lnSpc>
                <a:spcPct val="100000"/>
              </a:lnSpc>
            </a:pPr>
            <a:r>
              <a:rPr lang="en-US" sz="5500" dirty="0">
                <a:solidFill>
                  <a:schemeClr val="bg1"/>
                </a:solidFill>
                <a:latin typeface="Sora" pitchFamily="2" charset="77"/>
              </a:rPr>
              <a:t>Contributions</a:t>
            </a:r>
          </a:p>
        </p:txBody>
      </p:sp>
      <p:sp>
        <p:nvSpPr>
          <p:cNvPr id="3" name="TextBox 2">
            <a:extLst>
              <a:ext uri="{FF2B5EF4-FFF2-40B4-BE49-F238E27FC236}">
                <a16:creationId xmlns:a16="http://schemas.microsoft.com/office/drawing/2014/main" id="{1978D186-FB45-AC0A-2918-2AB14411C474}"/>
              </a:ext>
            </a:extLst>
          </p:cNvPr>
          <p:cNvSpPr txBox="1"/>
          <p:nvPr/>
        </p:nvSpPr>
        <p:spPr>
          <a:xfrm>
            <a:off x="1359816" y="3935020"/>
            <a:ext cx="7414070"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Summarize the contributions, timeline, and future work</a:t>
            </a:r>
          </a:p>
        </p:txBody>
      </p:sp>
      <p:cxnSp>
        <p:nvCxnSpPr>
          <p:cNvPr id="4" name="Straight Connector 3">
            <a:extLst>
              <a:ext uri="{FF2B5EF4-FFF2-40B4-BE49-F238E27FC236}">
                <a16:creationId xmlns:a16="http://schemas.microsoft.com/office/drawing/2014/main" id="{B4E61C0A-47FA-3A04-99B8-CA3D2C072C01}"/>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B64535B5-174A-2B90-96A5-195374F7E928}"/>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07E819B0-D198-7252-CD54-E3370AFF44FA}"/>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4206348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5C5B1-6E22-CF35-D3A1-711B6E1096D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BD15D98-D452-074C-27C3-426FB906A6CF}"/>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6898378-A189-09FC-350B-0F815EDC2E4C}"/>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EEAC5ADB-9A4F-FD32-E142-0720443BB05D}"/>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E69EE6B7-3FEF-5EAB-5847-24468F3EA85A}"/>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Contributions</a:t>
            </a:r>
          </a:p>
        </p:txBody>
      </p:sp>
      <p:sp>
        <p:nvSpPr>
          <p:cNvPr id="11" name="Subtitle 2">
            <a:extLst>
              <a:ext uri="{FF2B5EF4-FFF2-40B4-BE49-F238E27FC236}">
                <a16:creationId xmlns:a16="http://schemas.microsoft.com/office/drawing/2014/main" id="{6E65F111-CC00-A781-3264-D49A7B8749F7}"/>
              </a:ext>
            </a:extLst>
          </p:cNvPr>
          <p:cNvSpPr txBox="1">
            <a:spLocks/>
          </p:cNvSpPr>
          <p:nvPr/>
        </p:nvSpPr>
        <p:spPr>
          <a:xfrm>
            <a:off x="413522" y="4464403"/>
            <a:ext cx="11346554"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Outcome</a:t>
            </a:r>
          </a:p>
        </p:txBody>
      </p:sp>
      <p:sp>
        <p:nvSpPr>
          <p:cNvPr id="3" name="TextBox 2">
            <a:extLst>
              <a:ext uri="{FF2B5EF4-FFF2-40B4-BE49-F238E27FC236}">
                <a16:creationId xmlns:a16="http://schemas.microsoft.com/office/drawing/2014/main" id="{01989E0A-E85E-7C4C-A980-6B0A99F4498D}"/>
              </a:ext>
            </a:extLst>
          </p:cNvPr>
          <p:cNvSpPr txBox="1"/>
          <p:nvPr/>
        </p:nvSpPr>
        <p:spPr>
          <a:xfrm>
            <a:off x="635015" y="1310794"/>
            <a:ext cx="3081175" cy="369332"/>
          </a:xfrm>
          <a:prstGeom prst="rect">
            <a:avLst/>
          </a:prstGeom>
          <a:noFill/>
        </p:spPr>
        <p:txBody>
          <a:bodyPr wrap="square" rtlCol="0">
            <a:spAutoFit/>
          </a:bodyPr>
          <a:lstStyle/>
          <a:p>
            <a:pPr algn="ctr"/>
            <a:r>
              <a:rPr lang="en-US" b="1" dirty="0"/>
              <a:t>RQ1</a:t>
            </a:r>
          </a:p>
        </p:txBody>
      </p:sp>
      <p:sp>
        <p:nvSpPr>
          <p:cNvPr id="4" name="TextBox 3">
            <a:extLst>
              <a:ext uri="{FF2B5EF4-FFF2-40B4-BE49-F238E27FC236}">
                <a16:creationId xmlns:a16="http://schemas.microsoft.com/office/drawing/2014/main" id="{D2FAEBA4-A026-17C5-E8A5-C4823DBBEE41}"/>
              </a:ext>
            </a:extLst>
          </p:cNvPr>
          <p:cNvSpPr txBox="1"/>
          <p:nvPr/>
        </p:nvSpPr>
        <p:spPr>
          <a:xfrm>
            <a:off x="4204986" y="1294515"/>
            <a:ext cx="3302670" cy="369332"/>
          </a:xfrm>
          <a:prstGeom prst="rect">
            <a:avLst/>
          </a:prstGeom>
          <a:noFill/>
        </p:spPr>
        <p:txBody>
          <a:bodyPr wrap="square" rtlCol="0">
            <a:spAutoFit/>
          </a:bodyPr>
          <a:lstStyle/>
          <a:p>
            <a:pPr algn="ctr"/>
            <a:r>
              <a:rPr lang="en-US" b="1" dirty="0"/>
              <a:t>RQ2</a:t>
            </a:r>
          </a:p>
        </p:txBody>
      </p:sp>
      <p:sp>
        <p:nvSpPr>
          <p:cNvPr id="12" name="TextBox 11">
            <a:extLst>
              <a:ext uri="{FF2B5EF4-FFF2-40B4-BE49-F238E27FC236}">
                <a16:creationId xmlns:a16="http://schemas.microsoft.com/office/drawing/2014/main" id="{22E623E9-1954-6C85-5762-348175CC8ABD}"/>
              </a:ext>
            </a:extLst>
          </p:cNvPr>
          <p:cNvSpPr txBox="1"/>
          <p:nvPr/>
        </p:nvSpPr>
        <p:spPr>
          <a:xfrm>
            <a:off x="7996451" y="1294515"/>
            <a:ext cx="3302670" cy="369332"/>
          </a:xfrm>
          <a:prstGeom prst="rect">
            <a:avLst/>
          </a:prstGeom>
          <a:noFill/>
        </p:spPr>
        <p:txBody>
          <a:bodyPr wrap="square" rtlCol="0">
            <a:spAutoFit/>
          </a:bodyPr>
          <a:lstStyle/>
          <a:p>
            <a:pPr algn="ctr"/>
            <a:r>
              <a:rPr lang="en-US" b="1" dirty="0"/>
              <a:t>RQ3</a:t>
            </a:r>
          </a:p>
        </p:txBody>
      </p:sp>
      <p:sp>
        <p:nvSpPr>
          <p:cNvPr id="13" name="TextBox 12">
            <a:extLst>
              <a:ext uri="{FF2B5EF4-FFF2-40B4-BE49-F238E27FC236}">
                <a16:creationId xmlns:a16="http://schemas.microsoft.com/office/drawing/2014/main" id="{6604E248-9543-9EB3-FB7B-E7AED9DFA93E}"/>
              </a:ext>
            </a:extLst>
          </p:cNvPr>
          <p:cNvSpPr txBox="1"/>
          <p:nvPr/>
        </p:nvSpPr>
        <p:spPr>
          <a:xfrm>
            <a:off x="413521" y="1703989"/>
            <a:ext cx="3302670" cy="232294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rPr>
              <a:t>Critical-range rectification yields more reliable feature/lag attribution in longitudinal, correlated settings (synthetic + real-world).</a:t>
            </a:r>
          </a:p>
          <a:p>
            <a:pPr marL="285750" indent="-285750">
              <a:lnSpc>
                <a:spcPct val="150000"/>
              </a:lnSpc>
              <a:buFont typeface="Arial" panose="020B0604020202020204" pitchFamily="34" charset="0"/>
              <a:buChar char="•"/>
            </a:pPr>
            <a:r>
              <a:rPr lang="en-US" sz="1400" i="1" dirty="0">
                <a:latin typeface="Sora Italic" pitchFamily="2" charset="77"/>
              </a:rPr>
              <a:t>Often improves interpretability and efficiency (fewer feature categories; faster fits).</a:t>
            </a:r>
          </a:p>
        </p:txBody>
      </p:sp>
      <p:sp>
        <p:nvSpPr>
          <p:cNvPr id="15" name="TextBox 14">
            <a:extLst>
              <a:ext uri="{FF2B5EF4-FFF2-40B4-BE49-F238E27FC236}">
                <a16:creationId xmlns:a16="http://schemas.microsoft.com/office/drawing/2014/main" id="{6FA01034-E4CB-8654-F92B-53A3FA79600B}"/>
              </a:ext>
            </a:extLst>
          </p:cNvPr>
          <p:cNvSpPr txBox="1"/>
          <p:nvPr/>
        </p:nvSpPr>
        <p:spPr>
          <a:xfrm>
            <a:off x="4204986" y="1703989"/>
            <a:ext cx="3302670" cy="232294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rPr>
              <a:t>Proof-of-concept shows binarization can increase the probability of satisfying IC under tractable assumptions.</a:t>
            </a:r>
          </a:p>
          <a:p>
            <a:pPr marL="285750" indent="-285750">
              <a:lnSpc>
                <a:spcPct val="150000"/>
              </a:lnSpc>
              <a:buFont typeface="Arial" panose="020B0604020202020204" pitchFamily="34" charset="0"/>
              <a:buChar char="•"/>
            </a:pPr>
            <a:r>
              <a:rPr lang="en-US" sz="1400" i="1" dirty="0">
                <a:latin typeface="Sora Italic" pitchFamily="2" charset="77"/>
              </a:rPr>
              <a:t>Key mechanism: correlation contraction + improved conditioning → smaller off-support influence.</a:t>
            </a:r>
          </a:p>
        </p:txBody>
      </p:sp>
      <p:sp>
        <p:nvSpPr>
          <p:cNvPr id="16" name="TextBox 15">
            <a:extLst>
              <a:ext uri="{FF2B5EF4-FFF2-40B4-BE49-F238E27FC236}">
                <a16:creationId xmlns:a16="http://schemas.microsoft.com/office/drawing/2014/main" id="{A93E63A8-2D90-72B2-93A4-167944562FA7}"/>
              </a:ext>
            </a:extLst>
          </p:cNvPr>
          <p:cNvSpPr txBox="1"/>
          <p:nvPr/>
        </p:nvSpPr>
        <p:spPr>
          <a:xfrm>
            <a:off x="7996451" y="1703989"/>
            <a:ext cx="3302670" cy="232294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rPr>
              <a:t>“Logic polishing” compresses sparse models into compact rule forms without materially degrading AUC / J (equivalence framing).</a:t>
            </a:r>
          </a:p>
          <a:p>
            <a:pPr marL="285750" indent="-285750">
              <a:lnSpc>
                <a:spcPct val="150000"/>
              </a:lnSpc>
              <a:buFont typeface="Arial" panose="020B0604020202020204" pitchFamily="34" charset="0"/>
              <a:buChar char="•"/>
            </a:pPr>
            <a:r>
              <a:rPr lang="en-US" sz="1400" i="1" dirty="0">
                <a:latin typeface="Sora Italic" pitchFamily="2" charset="77"/>
              </a:rPr>
              <a:t>Anytime behavior: stop once desired J reached (complexity-performance tradeoff).</a:t>
            </a:r>
          </a:p>
        </p:txBody>
      </p:sp>
      <p:sp>
        <p:nvSpPr>
          <p:cNvPr id="17" name="TextBox 16">
            <a:extLst>
              <a:ext uri="{FF2B5EF4-FFF2-40B4-BE49-F238E27FC236}">
                <a16:creationId xmlns:a16="http://schemas.microsoft.com/office/drawing/2014/main" id="{9D7BA5C3-51A0-705B-0BF8-C95096054031}"/>
              </a:ext>
            </a:extLst>
          </p:cNvPr>
          <p:cNvSpPr txBox="1"/>
          <p:nvPr/>
        </p:nvSpPr>
        <p:spPr>
          <a:xfrm>
            <a:off x="136082" y="4900326"/>
            <a:ext cx="11849541" cy="361381"/>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final result of the analysis will be an interpretable sparse baseline, theoretical justification, and usable rule model with a reproducible implementation pathway.</a:t>
            </a:r>
          </a:p>
        </p:txBody>
      </p:sp>
    </p:spTree>
    <p:extLst>
      <p:ext uri="{BB962C8B-B14F-4D97-AF65-F5344CB8AC3E}">
        <p14:creationId xmlns:p14="http://schemas.microsoft.com/office/powerpoint/2010/main" val="61008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47E68-6FB5-A157-403D-0F8CEC7C958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9B63260-BB16-278D-BF8D-F2796C2F53CE}"/>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877A61F-C2BD-820C-2287-CF5427FB37C6}"/>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57A6E020-DF7F-5B06-9DB0-B912E9FE67C2}"/>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20231EBD-E210-EE20-12ED-CF003360E912}"/>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Conclusions</a:t>
            </a:r>
          </a:p>
        </p:txBody>
      </p:sp>
      <p:sp>
        <p:nvSpPr>
          <p:cNvPr id="11" name="Subtitle 2">
            <a:extLst>
              <a:ext uri="{FF2B5EF4-FFF2-40B4-BE49-F238E27FC236}">
                <a16:creationId xmlns:a16="http://schemas.microsoft.com/office/drawing/2014/main" id="{F0B9B6E6-BA6A-367A-3BD2-4B6BC8452BA9}"/>
              </a:ext>
            </a:extLst>
          </p:cNvPr>
          <p:cNvSpPr txBox="1">
            <a:spLocks/>
          </p:cNvSpPr>
          <p:nvPr/>
        </p:nvSpPr>
        <p:spPr>
          <a:xfrm>
            <a:off x="413522" y="4464403"/>
            <a:ext cx="11346554"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Positioning Relative to Prior Work</a:t>
            </a:r>
          </a:p>
        </p:txBody>
      </p:sp>
      <p:sp>
        <p:nvSpPr>
          <p:cNvPr id="3" name="TextBox 2">
            <a:extLst>
              <a:ext uri="{FF2B5EF4-FFF2-40B4-BE49-F238E27FC236}">
                <a16:creationId xmlns:a16="http://schemas.microsoft.com/office/drawing/2014/main" id="{BD52F8DC-B18B-A701-9F17-D57498BF9B1D}"/>
              </a:ext>
            </a:extLst>
          </p:cNvPr>
          <p:cNvSpPr txBox="1"/>
          <p:nvPr/>
        </p:nvSpPr>
        <p:spPr>
          <a:xfrm>
            <a:off x="136082" y="1310794"/>
            <a:ext cx="3630575" cy="369332"/>
          </a:xfrm>
          <a:prstGeom prst="rect">
            <a:avLst/>
          </a:prstGeom>
          <a:noFill/>
        </p:spPr>
        <p:txBody>
          <a:bodyPr wrap="square" rtlCol="0">
            <a:spAutoFit/>
          </a:bodyPr>
          <a:lstStyle/>
          <a:p>
            <a:pPr algn="ctr"/>
            <a:r>
              <a:rPr lang="en-US" b="1" dirty="0"/>
              <a:t>RQ1</a:t>
            </a:r>
          </a:p>
        </p:txBody>
      </p:sp>
      <p:sp>
        <p:nvSpPr>
          <p:cNvPr id="4" name="TextBox 3">
            <a:extLst>
              <a:ext uri="{FF2B5EF4-FFF2-40B4-BE49-F238E27FC236}">
                <a16:creationId xmlns:a16="http://schemas.microsoft.com/office/drawing/2014/main" id="{31C86D23-BF4A-F56E-A150-A4C93D24A467}"/>
              </a:ext>
            </a:extLst>
          </p:cNvPr>
          <p:cNvSpPr txBox="1"/>
          <p:nvPr/>
        </p:nvSpPr>
        <p:spPr>
          <a:xfrm>
            <a:off x="3786231" y="1294515"/>
            <a:ext cx="4002099" cy="369332"/>
          </a:xfrm>
          <a:prstGeom prst="rect">
            <a:avLst/>
          </a:prstGeom>
          <a:noFill/>
        </p:spPr>
        <p:txBody>
          <a:bodyPr wrap="square" rtlCol="0">
            <a:spAutoFit/>
          </a:bodyPr>
          <a:lstStyle/>
          <a:p>
            <a:pPr algn="ctr"/>
            <a:r>
              <a:rPr lang="en-US" b="1" dirty="0"/>
              <a:t>RQ2</a:t>
            </a:r>
          </a:p>
        </p:txBody>
      </p:sp>
      <p:sp>
        <p:nvSpPr>
          <p:cNvPr id="12" name="TextBox 11">
            <a:extLst>
              <a:ext uri="{FF2B5EF4-FFF2-40B4-BE49-F238E27FC236}">
                <a16:creationId xmlns:a16="http://schemas.microsoft.com/office/drawing/2014/main" id="{71537E12-E447-5EFD-3057-2E45A1A2189F}"/>
              </a:ext>
            </a:extLst>
          </p:cNvPr>
          <p:cNvSpPr txBox="1"/>
          <p:nvPr/>
        </p:nvSpPr>
        <p:spPr>
          <a:xfrm>
            <a:off x="8031745" y="1294515"/>
            <a:ext cx="3728330" cy="369332"/>
          </a:xfrm>
          <a:prstGeom prst="rect">
            <a:avLst/>
          </a:prstGeom>
          <a:noFill/>
        </p:spPr>
        <p:txBody>
          <a:bodyPr wrap="square" rtlCol="0">
            <a:spAutoFit/>
          </a:bodyPr>
          <a:lstStyle/>
          <a:p>
            <a:pPr algn="ctr"/>
            <a:r>
              <a:rPr lang="en-US" b="1" dirty="0"/>
              <a:t>RQ3</a:t>
            </a:r>
          </a:p>
        </p:txBody>
      </p:sp>
      <p:sp>
        <p:nvSpPr>
          <p:cNvPr id="13" name="TextBox 12">
            <a:extLst>
              <a:ext uri="{FF2B5EF4-FFF2-40B4-BE49-F238E27FC236}">
                <a16:creationId xmlns:a16="http://schemas.microsoft.com/office/drawing/2014/main" id="{95680812-5558-D176-9F40-B44E451787A9}"/>
              </a:ext>
            </a:extLst>
          </p:cNvPr>
          <p:cNvSpPr txBox="1"/>
          <p:nvPr/>
        </p:nvSpPr>
        <p:spPr>
          <a:xfrm>
            <a:off x="220574" y="1703989"/>
            <a:ext cx="3302670" cy="232108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rPr>
              <a:t>The accumulated evidence supports a conditional positive conclusion for RQ1. </a:t>
            </a:r>
          </a:p>
          <a:p>
            <a:pPr marL="285750" indent="-285750">
              <a:lnSpc>
                <a:spcPct val="150000"/>
              </a:lnSpc>
              <a:buFont typeface="Arial" panose="020B0604020202020204" pitchFamily="34" charset="0"/>
              <a:buChar char="•"/>
            </a:pPr>
            <a:r>
              <a:rPr lang="en-US" sz="1400" i="1" dirty="0">
                <a:latin typeface="Sora Italic" pitchFamily="2" charset="77"/>
              </a:rPr>
              <a:t>In threshold-and-lag aligned settings, critical-range rectification tends to improve support concentration, lag localization, and sparse-model usability under multicollinearity stress.</a:t>
            </a:r>
          </a:p>
        </p:txBody>
      </p:sp>
      <p:sp>
        <p:nvSpPr>
          <p:cNvPr id="15" name="TextBox 14">
            <a:extLst>
              <a:ext uri="{FF2B5EF4-FFF2-40B4-BE49-F238E27FC236}">
                <a16:creationId xmlns:a16="http://schemas.microsoft.com/office/drawing/2014/main" id="{666B1D84-02AC-0911-F54C-730ACECB0C14}"/>
              </a:ext>
            </a:extLst>
          </p:cNvPr>
          <p:cNvSpPr txBox="1"/>
          <p:nvPr/>
        </p:nvSpPr>
        <p:spPr>
          <a:xfrm>
            <a:off x="3766658" y="1703989"/>
            <a:ext cx="4021673" cy="2644250"/>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rPr>
              <a:t>This work provides a proof-of-concept theoretical argument: in a tractable regime (zero-threshold sign binarization with explicit assumptions).</a:t>
            </a:r>
          </a:p>
          <a:p>
            <a:pPr marL="285750" indent="-285750">
              <a:lnSpc>
                <a:spcPct val="150000"/>
              </a:lnSpc>
              <a:buFont typeface="Arial" panose="020B0604020202020204" pitchFamily="34" charset="0"/>
              <a:buChar char="•"/>
            </a:pPr>
            <a:r>
              <a:rPr lang="en-US" sz="1400" i="1" dirty="0">
                <a:latin typeface="Sora Italic" pitchFamily="2" charset="77"/>
              </a:rPr>
              <a:t>Dependence contraction can improve the likelihood of satisfying IC-related sparse-recovery conditions.</a:t>
            </a:r>
          </a:p>
          <a:p>
            <a:pPr marL="285750" indent="-285750">
              <a:lnSpc>
                <a:spcPct val="150000"/>
              </a:lnSpc>
              <a:buFont typeface="Arial" panose="020B0604020202020204" pitchFamily="34" charset="0"/>
              <a:buChar char="•"/>
            </a:pPr>
            <a:r>
              <a:rPr lang="en-US" sz="1400" i="1" dirty="0">
                <a:latin typeface="Sora Italic" pitchFamily="2" charset="77"/>
              </a:rPr>
              <a:t> Theoretical contribution is mechanistic rather than universal.</a:t>
            </a:r>
          </a:p>
        </p:txBody>
      </p:sp>
      <p:sp>
        <p:nvSpPr>
          <p:cNvPr id="16" name="TextBox 15">
            <a:extLst>
              <a:ext uri="{FF2B5EF4-FFF2-40B4-BE49-F238E27FC236}">
                <a16:creationId xmlns:a16="http://schemas.microsoft.com/office/drawing/2014/main" id="{7F2A8491-E659-FA70-4CF2-AF175BF97CA3}"/>
              </a:ext>
            </a:extLst>
          </p:cNvPr>
          <p:cNvSpPr txBox="1"/>
          <p:nvPr/>
        </p:nvSpPr>
        <p:spPr>
          <a:xfrm>
            <a:off x="8031745" y="1703989"/>
            <a:ext cx="3967308" cy="2644250"/>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rPr>
              <a:t>Sparse rectified models can often be compressed into substantially smaller rule representations while preserving practical discrimination quality under predefined tolerance policies.</a:t>
            </a:r>
          </a:p>
          <a:p>
            <a:pPr marL="285750" indent="-285750">
              <a:lnSpc>
                <a:spcPct val="150000"/>
              </a:lnSpc>
              <a:buFont typeface="Arial" panose="020B0604020202020204" pitchFamily="34" charset="0"/>
              <a:buChar char="•"/>
            </a:pPr>
            <a:r>
              <a:rPr lang="en-US" sz="1400" i="1" dirty="0">
                <a:latin typeface="Sora Italic" pitchFamily="2" charset="77"/>
              </a:rPr>
              <a:t>Directly addresses deployment requirements in settings where explanation, auditability, and compact decision logic are non-negotiable.</a:t>
            </a:r>
          </a:p>
        </p:txBody>
      </p:sp>
      <p:sp>
        <p:nvSpPr>
          <p:cNvPr id="17" name="TextBox 16">
            <a:extLst>
              <a:ext uri="{FF2B5EF4-FFF2-40B4-BE49-F238E27FC236}">
                <a16:creationId xmlns:a16="http://schemas.microsoft.com/office/drawing/2014/main" id="{8A9098E6-DB02-CF3A-C0B9-BC2BD4B962F6}"/>
              </a:ext>
            </a:extLst>
          </p:cNvPr>
          <p:cNvSpPr txBox="1"/>
          <p:nvPr/>
        </p:nvSpPr>
        <p:spPr>
          <a:xfrm>
            <a:off x="478172" y="4900326"/>
            <a:ext cx="11148969" cy="1261627"/>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This work extends, rather than replaces, prior sparse and interpretable modeling literature. Relative to classical L1 and elastic-net families, the main difference is intervention point: representation is modified before sparse optimization. Relative to grouped and ordered penalties, this work emphasizes threshold logic and lag-attribution clarity in a longitudinal context. Relative to direct rule-learning approaches, it uses sparse convex fitting as a scalable front end and performs structured rule simplification afterward.</a:t>
            </a:r>
          </a:p>
        </p:txBody>
      </p:sp>
    </p:spTree>
    <p:extLst>
      <p:ext uri="{BB962C8B-B14F-4D97-AF65-F5344CB8AC3E}">
        <p14:creationId xmlns:p14="http://schemas.microsoft.com/office/powerpoint/2010/main" val="2938076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69CAF-B12A-F7AE-30F2-BAE5DFED306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4459575E-D83D-E637-5A9C-481039B104FB}"/>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24E06D28-61E5-3471-A067-519811494D8E}"/>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A59B332-234D-448D-1CB4-749E0A76DF57}"/>
              </a:ext>
            </a:extLst>
          </p:cNvPr>
          <p:cNvSpPr txBox="1"/>
          <p:nvPr/>
        </p:nvSpPr>
        <p:spPr>
          <a:xfrm>
            <a:off x="1359816" y="2090826"/>
            <a:ext cx="7440522"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01. </a:t>
            </a:r>
          </a:p>
          <a:p>
            <a:pPr>
              <a:lnSpc>
                <a:spcPct val="100000"/>
              </a:lnSpc>
            </a:pPr>
            <a:r>
              <a:rPr lang="en-US" sz="5500" dirty="0">
                <a:solidFill>
                  <a:schemeClr val="bg1"/>
                </a:solidFill>
                <a:latin typeface="Sora" pitchFamily="2" charset="77"/>
              </a:rPr>
              <a:t>Background</a:t>
            </a:r>
          </a:p>
        </p:txBody>
      </p:sp>
      <p:sp>
        <p:nvSpPr>
          <p:cNvPr id="3" name="TextBox 2">
            <a:extLst>
              <a:ext uri="{FF2B5EF4-FFF2-40B4-BE49-F238E27FC236}">
                <a16:creationId xmlns:a16="http://schemas.microsoft.com/office/drawing/2014/main" id="{509C5068-6B85-F1FD-BFE5-4B70266B5BCC}"/>
              </a:ext>
            </a:extLst>
          </p:cNvPr>
          <p:cNvSpPr txBox="1"/>
          <p:nvPr/>
        </p:nvSpPr>
        <p:spPr>
          <a:xfrm>
            <a:off x="1359816" y="3935020"/>
            <a:ext cx="5732745"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core problem and knowledge gap.</a:t>
            </a:r>
          </a:p>
        </p:txBody>
      </p:sp>
      <p:cxnSp>
        <p:nvCxnSpPr>
          <p:cNvPr id="4" name="Straight Connector 3">
            <a:extLst>
              <a:ext uri="{FF2B5EF4-FFF2-40B4-BE49-F238E27FC236}">
                <a16:creationId xmlns:a16="http://schemas.microsoft.com/office/drawing/2014/main" id="{8814AD5F-F062-89B7-04BB-9B8FC587CB69}"/>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9C03A30C-5178-D905-76E5-EC2894844307}"/>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B705A4DA-CD37-68C1-8FCE-EBC0CAF3F834}"/>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855550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34903-FBC4-819B-FEE0-25F3678D608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D6A3EA-E5AF-2F27-B1E1-36422D699BD7}"/>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67F7E91-D9E5-F41B-2916-14FEAEB1964C}"/>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5A4C76AB-80FB-35E7-EBAC-4C0C3DA58C17}"/>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3794643A-A7CE-7265-F489-7B8F32F84B19}"/>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Future Work (Prospectus Plan)</a:t>
            </a:r>
          </a:p>
        </p:txBody>
      </p:sp>
      <p:sp>
        <p:nvSpPr>
          <p:cNvPr id="11" name="Subtitle 2">
            <a:extLst>
              <a:ext uri="{FF2B5EF4-FFF2-40B4-BE49-F238E27FC236}">
                <a16:creationId xmlns:a16="http://schemas.microsoft.com/office/drawing/2014/main" id="{36423BE6-A1F0-2DBA-2A4A-F161569BABFF}"/>
              </a:ext>
            </a:extLst>
          </p:cNvPr>
          <p:cNvSpPr txBox="1">
            <a:spLocks/>
          </p:cNvSpPr>
          <p:nvPr/>
        </p:nvSpPr>
        <p:spPr>
          <a:xfrm>
            <a:off x="413522" y="4464403"/>
            <a:ext cx="11346554"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Feedback Requested</a:t>
            </a:r>
          </a:p>
        </p:txBody>
      </p:sp>
      <p:sp>
        <p:nvSpPr>
          <p:cNvPr id="3" name="TextBox 2">
            <a:extLst>
              <a:ext uri="{FF2B5EF4-FFF2-40B4-BE49-F238E27FC236}">
                <a16:creationId xmlns:a16="http://schemas.microsoft.com/office/drawing/2014/main" id="{31E6A568-FEF8-F67C-106A-41F946E6674C}"/>
              </a:ext>
            </a:extLst>
          </p:cNvPr>
          <p:cNvSpPr txBox="1"/>
          <p:nvPr/>
        </p:nvSpPr>
        <p:spPr>
          <a:xfrm>
            <a:off x="635015" y="1310794"/>
            <a:ext cx="3081175" cy="369332"/>
          </a:xfrm>
          <a:prstGeom prst="rect">
            <a:avLst/>
          </a:prstGeom>
          <a:noFill/>
        </p:spPr>
        <p:txBody>
          <a:bodyPr wrap="square" rtlCol="0">
            <a:spAutoFit/>
          </a:bodyPr>
          <a:lstStyle/>
          <a:p>
            <a:pPr algn="ctr"/>
            <a:r>
              <a:rPr lang="en-US" b="1" dirty="0"/>
              <a:t>Must Do</a:t>
            </a:r>
          </a:p>
        </p:txBody>
      </p:sp>
      <p:sp>
        <p:nvSpPr>
          <p:cNvPr id="4" name="TextBox 3">
            <a:extLst>
              <a:ext uri="{FF2B5EF4-FFF2-40B4-BE49-F238E27FC236}">
                <a16:creationId xmlns:a16="http://schemas.microsoft.com/office/drawing/2014/main" id="{0FA03AFA-10EF-562A-3D59-43AF897BA35E}"/>
              </a:ext>
            </a:extLst>
          </p:cNvPr>
          <p:cNvSpPr txBox="1"/>
          <p:nvPr/>
        </p:nvSpPr>
        <p:spPr>
          <a:xfrm>
            <a:off x="4204986" y="1294515"/>
            <a:ext cx="3302670" cy="369332"/>
          </a:xfrm>
          <a:prstGeom prst="rect">
            <a:avLst/>
          </a:prstGeom>
          <a:noFill/>
        </p:spPr>
        <p:txBody>
          <a:bodyPr wrap="square" rtlCol="0">
            <a:spAutoFit/>
          </a:bodyPr>
          <a:lstStyle/>
          <a:p>
            <a:pPr algn="ctr"/>
            <a:r>
              <a:rPr lang="en-US" b="1" dirty="0"/>
              <a:t>High‑leverage experiments</a:t>
            </a:r>
          </a:p>
        </p:txBody>
      </p:sp>
      <p:sp>
        <p:nvSpPr>
          <p:cNvPr id="12" name="TextBox 11">
            <a:extLst>
              <a:ext uri="{FF2B5EF4-FFF2-40B4-BE49-F238E27FC236}">
                <a16:creationId xmlns:a16="http://schemas.microsoft.com/office/drawing/2014/main" id="{C2CAE1E8-74A4-A1E4-6540-EA18B9B7663E}"/>
              </a:ext>
            </a:extLst>
          </p:cNvPr>
          <p:cNvSpPr txBox="1"/>
          <p:nvPr/>
        </p:nvSpPr>
        <p:spPr>
          <a:xfrm>
            <a:off x="7996451" y="1294515"/>
            <a:ext cx="3302670" cy="369332"/>
          </a:xfrm>
          <a:prstGeom prst="rect">
            <a:avLst/>
          </a:prstGeom>
          <a:noFill/>
        </p:spPr>
        <p:txBody>
          <a:bodyPr wrap="square" rtlCol="0">
            <a:spAutoFit/>
          </a:bodyPr>
          <a:lstStyle/>
          <a:p>
            <a:pPr algn="ctr"/>
            <a:r>
              <a:rPr lang="en-US" b="1" dirty="0"/>
              <a:t>Stretch Goals</a:t>
            </a:r>
          </a:p>
        </p:txBody>
      </p:sp>
      <p:sp>
        <p:nvSpPr>
          <p:cNvPr id="13" name="TextBox 12">
            <a:extLst>
              <a:ext uri="{FF2B5EF4-FFF2-40B4-BE49-F238E27FC236}">
                <a16:creationId xmlns:a16="http://schemas.microsoft.com/office/drawing/2014/main" id="{0201FDFD-C653-9495-C501-77DCB4E96292}"/>
              </a:ext>
            </a:extLst>
          </p:cNvPr>
          <p:cNvSpPr txBox="1"/>
          <p:nvPr/>
        </p:nvSpPr>
        <p:spPr>
          <a:xfrm>
            <a:off x="413521" y="1703989"/>
            <a:ext cx="3302670" cy="232294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u="sng" dirty="0">
                <a:latin typeface="Sora Italic" pitchFamily="2" charset="77"/>
              </a:rPr>
              <a:t>RQ1 expansion</a:t>
            </a:r>
            <a:r>
              <a:rPr lang="en-US" sz="1400" i="1" dirty="0">
                <a:latin typeface="Sora Italic" pitchFamily="2" charset="77"/>
              </a:rPr>
              <a:t>: add stability analysis (bootstrap / fold stability) and a unified evaluation harness across datasets (AUC/J/complexity/runtime).</a:t>
            </a:r>
          </a:p>
          <a:p>
            <a:pPr marL="285750" indent="-285750">
              <a:lnSpc>
                <a:spcPct val="150000"/>
              </a:lnSpc>
              <a:buFont typeface="Arial" panose="020B0604020202020204" pitchFamily="34" charset="0"/>
              <a:buChar char="•"/>
            </a:pPr>
            <a:r>
              <a:rPr lang="en-US" sz="1400" i="1" u="sng" dirty="0">
                <a:latin typeface="Sora Italic" pitchFamily="2" charset="77"/>
              </a:rPr>
              <a:t>RQ3 validation</a:t>
            </a:r>
            <a:r>
              <a:rPr lang="en-US" sz="1400" i="1" dirty="0">
                <a:latin typeface="Sora Italic" pitchFamily="2" charset="77"/>
              </a:rPr>
              <a:t>: “Anytime” tradeoff curves on at least one real dataset + sensitivity to K / intercept policy.</a:t>
            </a:r>
          </a:p>
        </p:txBody>
      </p:sp>
      <p:sp>
        <p:nvSpPr>
          <p:cNvPr id="15" name="TextBox 14">
            <a:extLst>
              <a:ext uri="{FF2B5EF4-FFF2-40B4-BE49-F238E27FC236}">
                <a16:creationId xmlns:a16="http://schemas.microsoft.com/office/drawing/2014/main" id="{BAD16695-C1D4-285E-CAAE-BC766A2029DC}"/>
              </a:ext>
            </a:extLst>
          </p:cNvPr>
          <p:cNvSpPr txBox="1"/>
          <p:nvPr/>
        </p:nvSpPr>
        <p:spPr>
          <a:xfrm>
            <a:off x="4204986" y="1703989"/>
            <a:ext cx="3302670" cy="1997919"/>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u="sng" dirty="0">
                <a:latin typeface="Sora Italic" pitchFamily="2" charset="77"/>
              </a:rPr>
              <a:t>Non-independence extension</a:t>
            </a:r>
            <a:r>
              <a:rPr lang="en-US" sz="1400" i="1" dirty="0">
                <a:latin typeface="Sora Italic" pitchFamily="2" charset="77"/>
              </a:rPr>
              <a:t>: demonstrate a multivariate/ interaction-aware critical region on a focused case study.</a:t>
            </a:r>
          </a:p>
          <a:p>
            <a:pPr marL="285750" indent="-285750">
              <a:lnSpc>
                <a:spcPct val="150000"/>
              </a:lnSpc>
              <a:buFont typeface="Arial" panose="020B0604020202020204" pitchFamily="34" charset="0"/>
              <a:buChar char="•"/>
            </a:pPr>
            <a:r>
              <a:rPr lang="en-US" sz="1400" i="1" u="sng" dirty="0">
                <a:latin typeface="Sora Italic" pitchFamily="2" charset="77"/>
              </a:rPr>
              <a:t>Ablations</a:t>
            </a:r>
            <a:r>
              <a:rPr lang="en-US" sz="1400" i="1" dirty="0">
                <a:latin typeface="Sora Italic" pitchFamily="2" charset="77"/>
              </a:rPr>
              <a:t>: (</a:t>
            </a:r>
            <a:r>
              <a:rPr lang="en-US" sz="1400" i="1" dirty="0" err="1">
                <a:latin typeface="Sora Italic" pitchFamily="2" charset="77"/>
              </a:rPr>
              <a:t>i</a:t>
            </a:r>
            <a:r>
              <a:rPr lang="en-US" sz="1400" i="1" dirty="0">
                <a:latin typeface="Sora Italic" pitchFamily="2" charset="77"/>
              </a:rPr>
              <a:t>) rectification only, (ii) L1 only, (iii) rectification+L1, (iv) +polish.</a:t>
            </a:r>
          </a:p>
        </p:txBody>
      </p:sp>
      <p:sp>
        <p:nvSpPr>
          <p:cNvPr id="16" name="TextBox 15">
            <a:extLst>
              <a:ext uri="{FF2B5EF4-FFF2-40B4-BE49-F238E27FC236}">
                <a16:creationId xmlns:a16="http://schemas.microsoft.com/office/drawing/2014/main" id="{1D2CB7C1-BB42-9F7B-F686-ACDE97720601}"/>
              </a:ext>
            </a:extLst>
          </p:cNvPr>
          <p:cNvSpPr txBox="1"/>
          <p:nvPr/>
        </p:nvSpPr>
        <p:spPr>
          <a:xfrm>
            <a:off x="7996451" y="1703989"/>
            <a:ext cx="3302670" cy="232108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u="sng" dirty="0">
                <a:latin typeface="Sora Italic" pitchFamily="2" charset="77"/>
              </a:rPr>
              <a:t>RQ2 strengthening</a:t>
            </a:r>
            <a:r>
              <a:rPr lang="en-US" sz="1400" i="1" dirty="0">
                <a:latin typeface="Sora Italic" pitchFamily="2" charset="77"/>
              </a:rPr>
              <a:t>: extend beyond zero-threshold PoC toward non-zero thresholds / critical-range thresholds (scope-limited, not full generality).</a:t>
            </a:r>
          </a:p>
          <a:p>
            <a:pPr marL="285750" indent="-285750">
              <a:lnSpc>
                <a:spcPct val="150000"/>
              </a:lnSpc>
              <a:buFont typeface="Arial" panose="020B0604020202020204" pitchFamily="34" charset="0"/>
              <a:buChar char="•"/>
            </a:pPr>
            <a:r>
              <a:rPr lang="en-US" sz="1400" i="1" dirty="0">
                <a:latin typeface="Sora Italic" pitchFamily="2" charset="77"/>
              </a:rPr>
              <a:t>Package/reproducibility release + documentation for repeatable experiments.</a:t>
            </a:r>
          </a:p>
        </p:txBody>
      </p:sp>
      <p:sp>
        <p:nvSpPr>
          <p:cNvPr id="17" name="TextBox 16">
            <a:extLst>
              <a:ext uri="{FF2B5EF4-FFF2-40B4-BE49-F238E27FC236}">
                <a16:creationId xmlns:a16="http://schemas.microsoft.com/office/drawing/2014/main" id="{722DF993-663E-0722-ABC3-B5E621AA96EE}"/>
              </a:ext>
            </a:extLst>
          </p:cNvPr>
          <p:cNvSpPr txBox="1"/>
          <p:nvPr/>
        </p:nvSpPr>
        <p:spPr>
          <a:xfrm>
            <a:off x="136082" y="4900326"/>
            <a:ext cx="11849541" cy="361381"/>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(1) which baselines matter most, (2) which real dataset/case study should be the flagship, (3) how far to push the RQ2 generalization beyond PoC.</a:t>
            </a:r>
          </a:p>
        </p:txBody>
      </p:sp>
    </p:spTree>
    <p:extLst>
      <p:ext uri="{BB962C8B-B14F-4D97-AF65-F5344CB8AC3E}">
        <p14:creationId xmlns:p14="http://schemas.microsoft.com/office/powerpoint/2010/main" val="1270173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6991C-FFC1-5503-EE5D-45C83FF315D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2F983AA-258F-FF38-3BD1-2331381AC2E7}"/>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94E9319-95A9-38A4-9DFB-99A850D30BDB}"/>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FEFC4E8B-1E92-52FA-1BBA-5F9F353772A6}"/>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8D5DAE28-795F-F831-3673-68E09F16CA74}"/>
              </a:ext>
            </a:extLst>
          </p:cNvPr>
          <p:cNvSpPr txBox="1"/>
          <p:nvPr/>
        </p:nvSpPr>
        <p:spPr>
          <a:xfrm>
            <a:off x="635016" y="204941"/>
            <a:ext cx="10847270"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5000" dirty="0">
                <a:solidFill>
                  <a:srgbClr val="043657"/>
                </a:solidFill>
                <a:latin typeface="Sora" pitchFamily="2" charset="77"/>
              </a:rPr>
              <a:t>Timeline To Graduation</a:t>
            </a:r>
          </a:p>
        </p:txBody>
      </p:sp>
      <p:sp>
        <p:nvSpPr>
          <p:cNvPr id="11" name="Subtitle 2">
            <a:extLst>
              <a:ext uri="{FF2B5EF4-FFF2-40B4-BE49-F238E27FC236}">
                <a16:creationId xmlns:a16="http://schemas.microsoft.com/office/drawing/2014/main" id="{72FD3304-F18F-C7C1-056E-B062A7C3851B}"/>
              </a:ext>
            </a:extLst>
          </p:cNvPr>
          <p:cNvSpPr txBox="1">
            <a:spLocks/>
          </p:cNvSpPr>
          <p:nvPr/>
        </p:nvSpPr>
        <p:spPr>
          <a:xfrm>
            <a:off x="0" y="4563306"/>
            <a:ext cx="2318658"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Complete:</a:t>
            </a:r>
          </a:p>
        </p:txBody>
      </p:sp>
      <p:cxnSp>
        <p:nvCxnSpPr>
          <p:cNvPr id="6" name="Straight Connector 5">
            <a:extLst>
              <a:ext uri="{FF2B5EF4-FFF2-40B4-BE49-F238E27FC236}">
                <a16:creationId xmlns:a16="http://schemas.microsoft.com/office/drawing/2014/main" id="{759525D8-EA82-D369-4F9A-AC05703DDD09}"/>
              </a:ext>
            </a:extLst>
          </p:cNvPr>
          <p:cNvCxnSpPr>
            <a:cxnSpLocks/>
          </p:cNvCxnSpPr>
          <p:nvPr/>
        </p:nvCxnSpPr>
        <p:spPr>
          <a:xfrm>
            <a:off x="413657" y="2717404"/>
            <a:ext cx="1106862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25B9D75F-7078-2760-80C9-1048118ECD69}"/>
              </a:ext>
            </a:extLst>
          </p:cNvPr>
          <p:cNvSpPr/>
          <p:nvPr/>
        </p:nvSpPr>
        <p:spPr>
          <a:xfrm>
            <a:off x="11406086"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26C2D3-7EA5-4DF1-5588-025B783A1D91}"/>
              </a:ext>
            </a:extLst>
          </p:cNvPr>
          <p:cNvSpPr txBox="1"/>
          <p:nvPr/>
        </p:nvSpPr>
        <p:spPr>
          <a:xfrm>
            <a:off x="10826525" y="1989973"/>
            <a:ext cx="1304268" cy="553998"/>
          </a:xfrm>
          <a:prstGeom prst="rect">
            <a:avLst/>
          </a:prstGeom>
          <a:noFill/>
        </p:spPr>
        <p:txBody>
          <a:bodyPr wrap="none" rtlCol="0">
            <a:spAutoFit/>
          </a:bodyPr>
          <a:lstStyle/>
          <a:p>
            <a:r>
              <a:rPr lang="en-US" dirty="0"/>
              <a:t>Graduation</a:t>
            </a:r>
            <a:br>
              <a:rPr lang="en-US" dirty="0"/>
            </a:br>
            <a:r>
              <a:rPr lang="en-US" sz="1200" dirty="0"/>
              <a:t>(28 Aug)</a:t>
            </a:r>
          </a:p>
        </p:txBody>
      </p:sp>
      <p:cxnSp>
        <p:nvCxnSpPr>
          <p:cNvPr id="18" name="Straight Connector 17">
            <a:extLst>
              <a:ext uri="{FF2B5EF4-FFF2-40B4-BE49-F238E27FC236}">
                <a16:creationId xmlns:a16="http://schemas.microsoft.com/office/drawing/2014/main" id="{2406950F-E452-CAF9-1575-23F7D7640DE5}"/>
              </a:ext>
            </a:extLst>
          </p:cNvPr>
          <p:cNvCxnSpPr>
            <a:cxnSpLocks/>
          </p:cNvCxnSpPr>
          <p:nvPr/>
        </p:nvCxnSpPr>
        <p:spPr>
          <a:xfrm>
            <a:off x="11489543" y="2381119"/>
            <a:ext cx="0" cy="336285"/>
          </a:xfrm>
          <a:prstGeom prst="line">
            <a:avLst/>
          </a:prstGeom>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58F998D4-A7BE-3355-CC88-0D139107E2DC}"/>
              </a:ext>
            </a:extLst>
          </p:cNvPr>
          <p:cNvSpPr/>
          <p:nvPr/>
        </p:nvSpPr>
        <p:spPr>
          <a:xfrm>
            <a:off x="330200"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8066B85-C9E1-DC1C-EC7B-FE081B5E8CEB}"/>
              </a:ext>
            </a:extLst>
          </p:cNvPr>
          <p:cNvSpPr txBox="1"/>
          <p:nvPr/>
        </p:nvSpPr>
        <p:spPr>
          <a:xfrm>
            <a:off x="61207" y="1146397"/>
            <a:ext cx="1129733" cy="907941"/>
          </a:xfrm>
          <a:prstGeom prst="rect">
            <a:avLst/>
          </a:prstGeom>
          <a:noFill/>
        </p:spPr>
        <p:txBody>
          <a:bodyPr wrap="none" rtlCol="0">
            <a:spAutoFit/>
          </a:bodyPr>
          <a:lstStyle/>
          <a:p>
            <a:r>
              <a:rPr lang="en-US" sz="1400" dirty="0"/>
              <a:t>Dissertation</a:t>
            </a:r>
            <a:br>
              <a:rPr lang="en-US" sz="1400" dirty="0"/>
            </a:br>
            <a:r>
              <a:rPr lang="en-US" sz="1400" dirty="0"/>
              <a:t>Prospectus</a:t>
            </a:r>
          </a:p>
          <a:p>
            <a:r>
              <a:rPr lang="en-US" sz="1400" dirty="0"/>
              <a:t>Defense</a:t>
            </a:r>
            <a:br>
              <a:rPr lang="en-US" sz="1400" dirty="0"/>
            </a:br>
            <a:r>
              <a:rPr lang="en-US" sz="1050" dirty="0"/>
              <a:t>(23 Feb)</a:t>
            </a:r>
          </a:p>
        </p:txBody>
      </p:sp>
      <p:cxnSp>
        <p:nvCxnSpPr>
          <p:cNvPr id="22" name="Straight Connector 21">
            <a:extLst>
              <a:ext uri="{FF2B5EF4-FFF2-40B4-BE49-F238E27FC236}">
                <a16:creationId xmlns:a16="http://schemas.microsoft.com/office/drawing/2014/main" id="{6AC48EB2-E3C4-DA58-02D0-47BF30503321}"/>
              </a:ext>
            </a:extLst>
          </p:cNvPr>
          <p:cNvCxnSpPr>
            <a:cxnSpLocks/>
          </p:cNvCxnSpPr>
          <p:nvPr/>
        </p:nvCxnSpPr>
        <p:spPr>
          <a:xfrm>
            <a:off x="406400" y="2054338"/>
            <a:ext cx="0" cy="653562"/>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71658D42-2110-7FB8-61F1-ABFAF7B50B0E}"/>
              </a:ext>
            </a:extLst>
          </p:cNvPr>
          <p:cNvSpPr/>
          <p:nvPr/>
        </p:nvSpPr>
        <p:spPr>
          <a:xfrm>
            <a:off x="702456"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10E97B4-AED2-DBB1-DDFF-A61377B65126}"/>
              </a:ext>
            </a:extLst>
          </p:cNvPr>
          <p:cNvCxnSpPr/>
          <p:nvPr/>
        </p:nvCxnSpPr>
        <p:spPr>
          <a:xfrm>
            <a:off x="781583" y="2717404"/>
            <a:ext cx="0" cy="428172"/>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C196280-3C6C-41D9-83EA-2C4AE9EF21D0}"/>
              </a:ext>
            </a:extLst>
          </p:cNvPr>
          <p:cNvSpPr txBox="1"/>
          <p:nvPr/>
        </p:nvSpPr>
        <p:spPr>
          <a:xfrm>
            <a:off x="319805" y="3127611"/>
            <a:ext cx="1070101" cy="907941"/>
          </a:xfrm>
          <a:prstGeom prst="rect">
            <a:avLst/>
          </a:prstGeom>
          <a:noFill/>
        </p:spPr>
        <p:txBody>
          <a:bodyPr wrap="none" rtlCol="0">
            <a:spAutoFit/>
          </a:bodyPr>
          <a:lstStyle/>
          <a:p>
            <a:r>
              <a:rPr lang="en-US" sz="1400" dirty="0"/>
              <a:t>Graduation</a:t>
            </a:r>
            <a:br>
              <a:rPr lang="en-US" sz="1400" dirty="0"/>
            </a:br>
            <a:r>
              <a:rPr lang="en-US" sz="1400" dirty="0"/>
              <a:t>Application</a:t>
            </a:r>
            <a:br>
              <a:rPr lang="en-US" sz="1400" dirty="0"/>
            </a:br>
            <a:r>
              <a:rPr lang="en-US" sz="1400" dirty="0"/>
              <a:t>Deadline</a:t>
            </a:r>
            <a:br>
              <a:rPr lang="en-US" sz="1400" dirty="0"/>
            </a:br>
            <a:r>
              <a:rPr lang="en-US" sz="1050" dirty="0"/>
              <a:t>(28 Feb)</a:t>
            </a:r>
          </a:p>
        </p:txBody>
      </p:sp>
      <p:sp>
        <p:nvSpPr>
          <p:cNvPr id="26" name="Oval 25">
            <a:extLst>
              <a:ext uri="{FF2B5EF4-FFF2-40B4-BE49-F238E27FC236}">
                <a16:creationId xmlns:a16="http://schemas.microsoft.com/office/drawing/2014/main" id="{09AD5508-67CA-74FB-96C4-FE43152ECC98}"/>
              </a:ext>
            </a:extLst>
          </p:cNvPr>
          <p:cNvSpPr/>
          <p:nvPr/>
        </p:nvSpPr>
        <p:spPr>
          <a:xfrm>
            <a:off x="10979278"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BC717BC-3A92-A204-6FFA-CDCA722B6BA0}"/>
              </a:ext>
            </a:extLst>
          </p:cNvPr>
          <p:cNvCxnSpPr/>
          <p:nvPr/>
        </p:nvCxnSpPr>
        <p:spPr>
          <a:xfrm>
            <a:off x="11055478" y="2717404"/>
            <a:ext cx="0" cy="428172"/>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45617A8-1489-E6F3-78C8-25351EEE025A}"/>
              </a:ext>
            </a:extLst>
          </p:cNvPr>
          <p:cNvSpPr txBox="1"/>
          <p:nvPr/>
        </p:nvSpPr>
        <p:spPr>
          <a:xfrm>
            <a:off x="8548520" y="1449461"/>
            <a:ext cx="829971" cy="477054"/>
          </a:xfrm>
          <a:prstGeom prst="rect">
            <a:avLst/>
          </a:prstGeom>
          <a:noFill/>
        </p:spPr>
        <p:txBody>
          <a:bodyPr wrap="none" rtlCol="0">
            <a:spAutoFit/>
          </a:bodyPr>
          <a:lstStyle/>
          <a:p>
            <a:r>
              <a:rPr lang="en-US" sz="1400" dirty="0"/>
              <a:t>Defense</a:t>
            </a:r>
            <a:br>
              <a:rPr lang="en-US" sz="1400" dirty="0"/>
            </a:br>
            <a:r>
              <a:rPr lang="en-US" sz="1050" dirty="0"/>
              <a:t>(17 Jul)</a:t>
            </a:r>
          </a:p>
        </p:txBody>
      </p:sp>
      <p:pic>
        <p:nvPicPr>
          <p:cNvPr id="30" name="Graphic 29" descr="Checkmark with solid fill">
            <a:extLst>
              <a:ext uri="{FF2B5EF4-FFF2-40B4-BE49-F238E27FC236}">
                <a16:creationId xmlns:a16="http://schemas.microsoft.com/office/drawing/2014/main" id="{123E1832-B2AB-9F34-4FF7-B5475415C0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167" y="3745355"/>
            <a:ext cx="262773" cy="262773"/>
          </a:xfrm>
          <a:prstGeom prst="rect">
            <a:avLst/>
          </a:prstGeom>
        </p:spPr>
      </p:pic>
      <p:sp>
        <p:nvSpPr>
          <p:cNvPr id="31" name="TextBox 30">
            <a:extLst>
              <a:ext uri="{FF2B5EF4-FFF2-40B4-BE49-F238E27FC236}">
                <a16:creationId xmlns:a16="http://schemas.microsoft.com/office/drawing/2014/main" id="{462A45E3-E4B7-75EB-8E57-984D5DFB2D6C}"/>
              </a:ext>
            </a:extLst>
          </p:cNvPr>
          <p:cNvSpPr txBox="1"/>
          <p:nvPr/>
        </p:nvSpPr>
        <p:spPr>
          <a:xfrm>
            <a:off x="1891170" y="4475998"/>
            <a:ext cx="4732148" cy="1261627"/>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All coursework</a:t>
            </a:r>
          </a:p>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D2 form (formation of committee) approved</a:t>
            </a:r>
          </a:p>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D9 form (advancement to candidacy) approved</a:t>
            </a:r>
          </a:p>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Graduation Application (online via LEO)</a:t>
            </a:r>
          </a:p>
        </p:txBody>
      </p:sp>
      <p:sp>
        <p:nvSpPr>
          <p:cNvPr id="32" name="Oval 31">
            <a:extLst>
              <a:ext uri="{FF2B5EF4-FFF2-40B4-BE49-F238E27FC236}">
                <a16:creationId xmlns:a16="http://schemas.microsoft.com/office/drawing/2014/main" id="{DDE1E852-7029-CE3D-BF4D-5FBE738C5CB8}"/>
              </a:ext>
            </a:extLst>
          </p:cNvPr>
          <p:cNvSpPr/>
          <p:nvPr/>
        </p:nvSpPr>
        <p:spPr>
          <a:xfrm>
            <a:off x="7488702"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AA914C17-260B-D820-8F2E-05F7FA520FAD}"/>
              </a:ext>
            </a:extLst>
          </p:cNvPr>
          <p:cNvCxnSpPr/>
          <p:nvPr/>
        </p:nvCxnSpPr>
        <p:spPr>
          <a:xfrm>
            <a:off x="7571796" y="2255315"/>
            <a:ext cx="0" cy="428172"/>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85C23809-BB27-4CE9-DB6C-E72E170C1713}"/>
              </a:ext>
            </a:extLst>
          </p:cNvPr>
          <p:cNvSpPr txBox="1"/>
          <p:nvPr/>
        </p:nvSpPr>
        <p:spPr>
          <a:xfrm>
            <a:off x="6860269" y="1677022"/>
            <a:ext cx="1139286" cy="907941"/>
          </a:xfrm>
          <a:prstGeom prst="rect">
            <a:avLst/>
          </a:prstGeom>
          <a:noFill/>
        </p:spPr>
        <p:txBody>
          <a:bodyPr wrap="none" rtlCol="0">
            <a:spAutoFit/>
          </a:bodyPr>
          <a:lstStyle/>
          <a:p>
            <a:r>
              <a:rPr lang="en-US" sz="1400" dirty="0"/>
              <a:t>Graduate</a:t>
            </a:r>
          </a:p>
          <a:p>
            <a:r>
              <a:rPr lang="en-US" sz="1400" dirty="0"/>
              <a:t>Assessment</a:t>
            </a:r>
          </a:p>
          <a:p>
            <a:r>
              <a:rPr lang="en-US" sz="1400" dirty="0"/>
              <a:t>Survey</a:t>
            </a:r>
            <a:br>
              <a:rPr lang="en-US" sz="1400" dirty="0"/>
            </a:br>
            <a:r>
              <a:rPr lang="en-US" sz="1050" dirty="0"/>
              <a:t>(30 Jun)</a:t>
            </a:r>
          </a:p>
        </p:txBody>
      </p:sp>
      <p:sp>
        <p:nvSpPr>
          <p:cNvPr id="35" name="TextBox 34">
            <a:extLst>
              <a:ext uri="{FF2B5EF4-FFF2-40B4-BE49-F238E27FC236}">
                <a16:creationId xmlns:a16="http://schemas.microsoft.com/office/drawing/2014/main" id="{2E4EBB84-1D79-168B-44BA-95A6C2BC5369}"/>
              </a:ext>
            </a:extLst>
          </p:cNvPr>
          <p:cNvSpPr txBox="1"/>
          <p:nvPr/>
        </p:nvSpPr>
        <p:spPr>
          <a:xfrm>
            <a:off x="10558496" y="3080448"/>
            <a:ext cx="1099981" cy="907941"/>
          </a:xfrm>
          <a:prstGeom prst="rect">
            <a:avLst/>
          </a:prstGeom>
          <a:noFill/>
        </p:spPr>
        <p:txBody>
          <a:bodyPr wrap="none" rtlCol="0">
            <a:spAutoFit/>
          </a:bodyPr>
          <a:lstStyle/>
          <a:p>
            <a:r>
              <a:rPr lang="en-US" sz="1400" dirty="0"/>
              <a:t>Pro-Quest</a:t>
            </a:r>
            <a:br>
              <a:rPr lang="en-US" sz="1400" dirty="0"/>
            </a:br>
            <a:r>
              <a:rPr lang="en-US" sz="1400" dirty="0"/>
              <a:t>Submission</a:t>
            </a:r>
            <a:br>
              <a:rPr lang="en-US" sz="1400" dirty="0"/>
            </a:br>
            <a:r>
              <a:rPr lang="en-US" sz="1400" dirty="0"/>
              <a:t>Deadline</a:t>
            </a:r>
            <a:br>
              <a:rPr lang="en-US" sz="1400" dirty="0"/>
            </a:br>
            <a:r>
              <a:rPr lang="en-US" sz="1050" dirty="0"/>
              <a:t>(21 Aug)</a:t>
            </a:r>
          </a:p>
        </p:txBody>
      </p:sp>
      <p:sp>
        <p:nvSpPr>
          <p:cNvPr id="36" name="TextBox 35">
            <a:extLst>
              <a:ext uri="{FF2B5EF4-FFF2-40B4-BE49-F238E27FC236}">
                <a16:creationId xmlns:a16="http://schemas.microsoft.com/office/drawing/2014/main" id="{77FF9E96-FEE3-C1FD-5B21-EB7EC0C350A1}"/>
              </a:ext>
            </a:extLst>
          </p:cNvPr>
          <p:cNvSpPr txBox="1"/>
          <p:nvPr/>
        </p:nvSpPr>
        <p:spPr>
          <a:xfrm>
            <a:off x="964455" y="1603813"/>
            <a:ext cx="1099981" cy="692497"/>
          </a:xfrm>
          <a:prstGeom prst="rect">
            <a:avLst/>
          </a:prstGeom>
          <a:noFill/>
        </p:spPr>
        <p:txBody>
          <a:bodyPr wrap="none" rtlCol="0">
            <a:spAutoFit/>
          </a:bodyPr>
          <a:lstStyle/>
          <a:p>
            <a:r>
              <a:rPr lang="en-US" sz="1400" dirty="0"/>
              <a:t>D3 form</a:t>
            </a:r>
          </a:p>
          <a:p>
            <a:r>
              <a:rPr lang="en-US" sz="1400" dirty="0"/>
              <a:t>Submission</a:t>
            </a:r>
            <a:br>
              <a:rPr lang="en-US" sz="1400" dirty="0"/>
            </a:br>
            <a:r>
              <a:rPr lang="en-US" sz="1050" dirty="0"/>
              <a:t>(6 Mar)</a:t>
            </a:r>
          </a:p>
        </p:txBody>
      </p:sp>
      <p:sp>
        <p:nvSpPr>
          <p:cNvPr id="37" name="Oval 36">
            <a:extLst>
              <a:ext uri="{FF2B5EF4-FFF2-40B4-BE49-F238E27FC236}">
                <a16:creationId xmlns:a16="http://schemas.microsoft.com/office/drawing/2014/main" id="{5E3A4712-B9BE-CE2D-6288-3D7F0765D485}"/>
              </a:ext>
            </a:extLst>
          </p:cNvPr>
          <p:cNvSpPr/>
          <p:nvPr/>
        </p:nvSpPr>
        <p:spPr>
          <a:xfrm>
            <a:off x="1074828"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EF18C217-F04A-8185-2AB2-8B0D71978008}"/>
              </a:ext>
            </a:extLst>
          </p:cNvPr>
          <p:cNvCxnSpPr/>
          <p:nvPr/>
        </p:nvCxnSpPr>
        <p:spPr>
          <a:xfrm>
            <a:off x="1154658" y="2278345"/>
            <a:ext cx="0" cy="42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B9BB887C-3415-8F50-2A0F-79CFEDCF6CEB}"/>
              </a:ext>
            </a:extLst>
          </p:cNvPr>
          <p:cNvCxnSpPr>
            <a:cxnSpLocks/>
          </p:cNvCxnSpPr>
          <p:nvPr/>
        </p:nvCxnSpPr>
        <p:spPr>
          <a:xfrm>
            <a:off x="8851021" y="1880811"/>
            <a:ext cx="0" cy="830998"/>
          </a:xfrm>
          <a:prstGeom prst="line">
            <a:avLst/>
          </a:prstGeom>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5D2D43E6-315C-5564-6D20-F14BE323FDAA}"/>
              </a:ext>
            </a:extLst>
          </p:cNvPr>
          <p:cNvSpPr/>
          <p:nvPr/>
        </p:nvSpPr>
        <p:spPr>
          <a:xfrm>
            <a:off x="8774821"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265552C-59DC-700C-4111-EF358F27C95B}"/>
              </a:ext>
            </a:extLst>
          </p:cNvPr>
          <p:cNvSpPr/>
          <p:nvPr/>
        </p:nvSpPr>
        <p:spPr>
          <a:xfrm>
            <a:off x="9728013"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EC7A91CC-6F39-9F80-7F69-ECCC55A1A75C}"/>
              </a:ext>
            </a:extLst>
          </p:cNvPr>
          <p:cNvCxnSpPr>
            <a:cxnSpLocks/>
          </p:cNvCxnSpPr>
          <p:nvPr/>
        </p:nvCxnSpPr>
        <p:spPr>
          <a:xfrm>
            <a:off x="9804213" y="2364358"/>
            <a:ext cx="0" cy="33628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74768B3D-EF0A-0FD7-1E76-7BB9A2F02301}"/>
              </a:ext>
            </a:extLst>
          </p:cNvPr>
          <p:cNvSpPr txBox="1"/>
          <p:nvPr/>
        </p:nvSpPr>
        <p:spPr>
          <a:xfrm>
            <a:off x="9209544" y="1847697"/>
            <a:ext cx="1169166" cy="684803"/>
          </a:xfrm>
          <a:prstGeom prst="rect">
            <a:avLst/>
          </a:prstGeom>
          <a:noFill/>
        </p:spPr>
        <p:txBody>
          <a:bodyPr wrap="none" rtlCol="0">
            <a:spAutoFit/>
          </a:bodyPr>
          <a:lstStyle/>
          <a:p>
            <a:r>
              <a:rPr lang="en-US" sz="1400" dirty="0"/>
              <a:t>COS Review</a:t>
            </a:r>
            <a:br>
              <a:rPr lang="en-US" sz="1400" dirty="0"/>
            </a:br>
            <a:r>
              <a:rPr lang="en-US" sz="1400" dirty="0"/>
              <a:t>Package due</a:t>
            </a:r>
            <a:br>
              <a:rPr lang="en-US" sz="1400" dirty="0"/>
            </a:br>
            <a:r>
              <a:rPr lang="en-US" sz="1050" dirty="0"/>
              <a:t>(31 Jul)</a:t>
            </a:r>
          </a:p>
        </p:txBody>
      </p:sp>
      <p:sp>
        <p:nvSpPr>
          <p:cNvPr id="48" name="TextBox 47">
            <a:extLst>
              <a:ext uri="{FF2B5EF4-FFF2-40B4-BE49-F238E27FC236}">
                <a16:creationId xmlns:a16="http://schemas.microsoft.com/office/drawing/2014/main" id="{31E052F5-1487-6BBE-70C5-EB7E8CB54E10}"/>
              </a:ext>
            </a:extLst>
          </p:cNvPr>
          <p:cNvSpPr txBox="1"/>
          <p:nvPr/>
        </p:nvSpPr>
        <p:spPr>
          <a:xfrm>
            <a:off x="5890847" y="3088143"/>
            <a:ext cx="974562" cy="900246"/>
          </a:xfrm>
          <a:prstGeom prst="rect">
            <a:avLst/>
          </a:prstGeom>
          <a:noFill/>
        </p:spPr>
        <p:txBody>
          <a:bodyPr wrap="none" rtlCol="0">
            <a:spAutoFit/>
          </a:bodyPr>
          <a:lstStyle/>
          <a:p>
            <a:r>
              <a:rPr lang="en-US" sz="1400" dirty="0"/>
              <a:t>Pro-Quest</a:t>
            </a:r>
            <a:br>
              <a:rPr lang="en-US" sz="1400" dirty="0"/>
            </a:br>
            <a:r>
              <a:rPr lang="en-US" sz="1400" dirty="0"/>
              <a:t>Account</a:t>
            </a:r>
            <a:br>
              <a:rPr lang="en-US" sz="1400" dirty="0"/>
            </a:br>
            <a:r>
              <a:rPr lang="en-US" sz="1400" dirty="0"/>
              <a:t>Creation</a:t>
            </a:r>
            <a:br>
              <a:rPr lang="en-US" sz="1400" dirty="0"/>
            </a:br>
            <a:r>
              <a:rPr lang="en-US" sz="1050" dirty="0"/>
              <a:t>(mid-June)</a:t>
            </a:r>
          </a:p>
        </p:txBody>
      </p:sp>
      <p:sp>
        <p:nvSpPr>
          <p:cNvPr id="49" name="Oval 48">
            <a:extLst>
              <a:ext uri="{FF2B5EF4-FFF2-40B4-BE49-F238E27FC236}">
                <a16:creationId xmlns:a16="http://schemas.microsoft.com/office/drawing/2014/main" id="{679762C5-DDAC-A084-CAA7-3D3ABF1FECD3}"/>
              </a:ext>
            </a:extLst>
          </p:cNvPr>
          <p:cNvSpPr/>
          <p:nvPr/>
        </p:nvSpPr>
        <p:spPr>
          <a:xfrm>
            <a:off x="7773988"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E94442E5-7F1E-FD13-C3CD-FEB21B695A91}"/>
              </a:ext>
            </a:extLst>
          </p:cNvPr>
          <p:cNvCxnSpPr>
            <a:cxnSpLocks/>
          </p:cNvCxnSpPr>
          <p:nvPr/>
        </p:nvCxnSpPr>
        <p:spPr>
          <a:xfrm>
            <a:off x="7850188" y="2707900"/>
            <a:ext cx="0" cy="336285"/>
          </a:xfrm>
          <a:prstGeom prst="line">
            <a:avLst/>
          </a:prstGeom>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307E9C05-54B7-9A7D-CCC5-F2B18B63E7DA}"/>
              </a:ext>
            </a:extLst>
          </p:cNvPr>
          <p:cNvSpPr txBox="1"/>
          <p:nvPr/>
        </p:nvSpPr>
        <p:spPr>
          <a:xfrm>
            <a:off x="7210204" y="2984276"/>
            <a:ext cx="1463157" cy="684803"/>
          </a:xfrm>
          <a:prstGeom prst="rect">
            <a:avLst/>
          </a:prstGeom>
          <a:noFill/>
        </p:spPr>
        <p:txBody>
          <a:bodyPr wrap="none" rtlCol="0">
            <a:spAutoFit/>
          </a:bodyPr>
          <a:lstStyle/>
          <a:p>
            <a:r>
              <a:rPr lang="en-US" sz="1400" dirty="0"/>
              <a:t>Dissertation due</a:t>
            </a:r>
          </a:p>
          <a:p>
            <a:r>
              <a:rPr lang="en-US" sz="1400" dirty="0"/>
              <a:t>to committee</a:t>
            </a:r>
            <a:br>
              <a:rPr lang="en-US" sz="1400" dirty="0"/>
            </a:br>
            <a:r>
              <a:rPr lang="en-US" sz="1050" dirty="0"/>
              <a:t>(3 Jul)</a:t>
            </a:r>
          </a:p>
        </p:txBody>
      </p:sp>
      <p:sp>
        <p:nvSpPr>
          <p:cNvPr id="52" name="Oval 51">
            <a:extLst>
              <a:ext uri="{FF2B5EF4-FFF2-40B4-BE49-F238E27FC236}">
                <a16:creationId xmlns:a16="http://schemas.microsoft.com/office/drawing/2014/main" id="{232DB8F6-B3C1-1675-A835-405E6CE600FF}"/>
              </a:ext>
            </a:extLst>
          </p:cNvPr>
          <p:cNvSpPr/>
          <p:nvPr/>
        </p:nvSpPr>
        <p:spPr>
          <a:xfrm>
            <a:off x="9253499"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4CE90B-70C6-70E3-A6F7-4F3E7F4A6973}"/>
              </a:ext>
            </a:extLst>
          </p:cNvPr>
          <p:cNvCxnSpPr/>
          <p:nvPr/>
        </p:nvCxnSpPr>
        <p:spPr>
          <a:xfrm>
            <a:off x="9329699" y="2729276"/>
            <a:ext cx="0" cy="428172"/>
          </a:xfrm>
          <a:prstGeom prst="line">
            <a:avLst/>
          </a:prstGeom>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6ED20F95-BBF6-5C5D-38EE-F400D32D3DFA}"/>
              </a:ext>
            </a:extLst>
          </p:cNvPr>
          <p:cNvSpPr txBox="1"/>
          <p:nvPr/>
        </p:nvSpPr>
        <p:spPr>
          <a:xfrm>
            <a:off x="8967133" y="3152871"/>
            <a:ext cx="1362874" cy="684803"/>
          </a:xfrm>
          <a:prstGeom prst="rect">
            <a:avLst/>
          </a:prstGeom>
          <a:noFill/>
        </p:spPr>
        <p:txBody>
          <a:bodyPr wrap="none" rtlCol="0">
            <a:spAutoFit/>
          </a:bodyPr>
          <a:lstStyle/>
          <a:p>
            <a:r>
              <a:rPr lang="en-US" sz="1400" dirty="0"/>
              <a:t>D3/D5 Due to</a:t>
            </a:r>
          </a:p>
          <a:p>
            <a:r>
              <a:rPr lang="en-US" sz="1400" dirty="0"/>
              <a:t>CS department</a:t>
            </a:r>
            <a:br>
              <a:rPr lang="en-US" sz="1400" dirty="0"/>
            </a:br>
            <a:r>
              <a:rPr lang="en-US" sz="1050" dirty="0"/>
              <a:t>(24 Jul)</a:t>
            </a:r>
          </a:p>
        </p:txBody>
      </p:sp>
      <p:sp>
        <p:nvSpPr>
          <p:cNvPr id="55" name="Oval 54">
            <a:extLst>
              <a:ext uri="{FF2B5EF4-FFF2-40B4-BE49-F238E27FC236}">
                <a16:creationId xmlns:a16="http://schemas.microsoft.com/office/drawing/2014/main" id="{CFBCA845-960C-DB9E-3EC9-8CB0240693C8}"/>
              </a:ext>
            </a:extLst>
          </p:cNvPr>
          <p:cNvSpPr/>
          <p:nvPr/>
        </p:nvSpPr>
        <p:spPr>
          <a:xfrm>
            <a:off x="6297929"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D55C822-360F-B291-4074-9C456B989948}"/>
              </a:ext>
            </a:extLst>
          </p:cNvPr>
          <p:cNvCxnSpPr/>
          <p:nvPr/>
        </p:nvCxnSpPr>
        <p:spPr>
          <a:xfrm>
            <a:off x="6374885" y="2724699"/>
            <a:ext cx="0" cy="428172"/>
          </a:xfrm>
          <a:prstGeom prst="line">
            <a:avLst/>
          </a:prstGeom>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D45A5246-0FBB-7FDA-65E5-2BA37CD199AD}"/>
              </a:ext>
            </a:extLst>
          </p:cNvPr>
          <p:cNvGrpSpPr/>
          <p:nvPr/>
        </p:nvGrpSpPr>
        <p:grpSpPr>
          <a:xfrm rot="2153492">
            <a:off x="3964883" y="2310364"/>
            <a:ext cx="211190" cy="834571"/>
            <a:chOff x="7038029" y="4956629"/>
            <a:chExt cx="211190" cy="834571"/>
          </a:xfrm>
        </p:grpSpPr>
        <p:sp>
          <p:nvSpPr>
            <p:cNvPr id="57" name="Rectangle 56">
              <a:extLst>
                <a:ext uri="{FF2B5EF4-FFF2-40B4-BE49-F238E27FC236}">
                  <a16:creationId xmlns:a16="http://schemas.microsoft.com/office/drawing/2014/main" id="{F036FBF0-91EE-870B-9616-37B50AB75473}"/>
                </a:ext>
              </a:extLst>
            </p:cNvPr>
            <p:cNvSpPr/>
            <p:nvPr/>
          </p:nvSpPr>
          <p:spPr>
            <a:xfrm>
              <a:off x="7038029" y="4956629"/>
              <a:ext cx="211190" cy="834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77E3C0A3-F65A-E0D7-6907-2B27DFCB05C3}"/>
                </a:ext>
              </a:extLst>
            </p:cNvPr>
            <p:cNvCxnSpPr/>
            <p:nvPr/>
          </p:nvCxnSpPr>
          <p:spPr>
            <a:xfrm>
              <a:off x="7249219" y="4956629"/>
              <a:ext cx="0" cy="834571"/>
            </a:xfrm>
            <a:prstGeom prst="line">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77A329EE-AE63-2EF9-41D1-E5E8A6FA2E56}"/>
                </a:ext>
              </a:extLst>
            </p:cNvPr>
            <p:cNvCxnSpPr/>
            <p:nvPr/>
          </p:nvCxnSpPr>
          <p:spPr>
            <a:xfrm>
              <a:off x="7038029" y="4956629"/>
              <a:ext cx="0" cy="834571"/>
            </a:xfrm>
            <a:prstGeom prst="line">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C3220013-4B10-FC4F-97CD-3510A5B27C43}"/>
              </a:ext>
            </a:extLst>
          </p:cNvPr>
          <p:cNvSpPr txBox="1"/>
          <p:nvPr/>
        </p:nvSpPr>
        <p:spPr>
          <a:xfrm>
            <a:off x="1611032" y="3150761"/>
            <a:ext cx="1062086" cy="684803"/>
          </a:xfrm>
          <a:prstGeom prst="rect">
            <a:avLst/>
          </a:prstGeom>
          <a:noFill/>
        </p:spPr>
        <p:txBody>
          <a:bodyPr wrap="none" rtlCol="0">
            <a:spAutoFit/>
          </a:bodyPr>
          <a:lstStyle/>
          <a:p>
            <a:r>
              <a:rPr lang="en-US" sz="1400" dirty="0"/>
              <a:t>Register for</a:t>
            </a:r>
            <a:br>
              <a:rPr lang="en-US" sz="1400" dirty="0"/>
            </a:br>
            <a:r>
              <a:rPr lang="en-US" sz="1400" dirty="0"/>
              <a:t>Summer</a:t>
            </a:r>
            <a:br>
              <a:rPr lang="en-US" sz="1400" dirty="0"/>
            </a:br>
            <a:r>
              <a:rPr lang="en-US" sz="1050" dirty="0"/>
              <a:t>(31 Mar)</a:t>
            </a:r>
          </a:p>
        </p:txBody>
      </p:sp>
      <p:sp>
        <p:nvSpPr>
          <p:cNvPr id="63" name="Oval 62">
            <a:extLst>
              <a:ext uri="{FF2B5EF4-FFF2-40B4-BE49-F238E27FC236}">
                <a16:creationId xmlns:a16="http://schemas.microsoft.com/office/drawing/2014/main" id="{0C6C1146-707D-1065-33BC-7E288F27386C}"/>
              </a:ext>
            </a:extLst>
          </p:cNvPr>
          <p:cNvSpPr/>
          <p:nvPr/>
        </p:nvSpPr>
        <p:spPr>
          <a:xfrm>
            <a:off x="1991482" y="2635330"/>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673E083-749A-206E-4AA2-985958460895}"/>
              </a:ext>
            </a:extLst>
          </p:cNvPr>
          <p:cNvCxnSpPr/>
          <p:nvPr/>
        </p:nvCxnSpPr>
        <p:spPr>
          <a:xfrm>
            <a:off x="2064436" y="2707900"/>
            <a:ext cx="0" cy="4281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3069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36953"/>
          </a:schemeClr>
        </a:solidFill>
        <a:effectLst/>
      </p:bgPr>
    </p:bg>
    <p:spTree>
      <p:nvGrpSpPr>
        <p:cNvPr id="1" name="">
          <a:extLst>
            <a:ext uri="{FF2B5EF4-FFF2-40B4-BE49-F238E27FC236}">
              <a16:creationId xmlns:a16="http://schemas.microsoft.com/office/drawing/2014/main" id="{75D2DA17-19C3-3E12-5583-0F3CC4C84A2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4EE5FF9-0D54-8179-0DF8-4D3644E4BD08}"/>
              </a:ext>
            </a:extLst>
          </p:cNvPr>
          <p:cNvSpPr/>
          <p:nvPr/>
        </p:nvSpPr>
        <p:spPr>
          <a:xfrm>
            <a:off x="-202019" y="0"/>
            <a:ext cx="12475028" cy="6858000"/>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D4786B8-329E-FC86-006A-C8589DFBA3DB}"/>
              </a:ext>
            </a:extLst>
          </p:cNvPr>
          <p:cNvPicPr>
            <a:picLocks noChangeAspect="1"/>
          </p:cNvPicPr>
          <p:nvPr/>
        </p:nvPicPr>
        <p:blipFill>
          <a:blip r:embed="rId3">
            <a:alphaModFix amt="34000"/>
          </a:blip>
          <a:srcRect t="36589" r="-798" b="26265"/>
          <a:stretch>
            <a:fillRect/>
          </a:stretch>
        </p:blipFill>
        <p:spPr>
          <a:xfrm>
            <a:off x="-236018" y="0"/>
            <a:ext cx="12543025" cy="6858000"/>
          </a:xfrm>
          <a:prstGeom prst="rect">
            <a:avLst/>
          </a:prstGeom>
        </p:spPr>
      </p:pic>
      <p:sp>
        <p:nvSpPr>
          <p:cNvPr id="2" name="Title 1">
            <a:extLst>
              <a:ext uri="{FF2B5EF4-FFF2-40B4-BE49-F238E27FC236}">
                <a16:creationId xmlns:a16="http://schemas.microsoft.com/office/drawing/2014/main" id="{25BD28C3-49B1-7360-B618-BD630A9FF5E5}"/>
              </a:ext>
            </a:extLst>
          </p:cNvPr>
          <p:cNvSpPr>
            <a:spLocks noGrp="1"/>
          </p:cNvSpPr>
          <p:nvPr>
            <p:ph type="ctrTitle"/>
          </p:nvPr>
        </p:nvSpPr>
        <p:spPr>
          <a:xfrm>
            <a:off x="1470212" y="3978611"/>
            <a:ext cx="9144000" cy="961618"/>
          </a:xfrm>
        </p:spPr>
        <p:txBody>
          <a:bodyPr>
            <a:noAutofit/>
          </a:bodyPr>
          <a:lstStyle/>
          <a:p>
            <a:r>
              <a:rPr lang="en-US" sz="6600" b="1" i="1" dirty="0">
                <a:solidFill>
                  <a:schemeClr val="bg1"/>
                </a:solidFill>
                <a:latin typeface="Sora Italic" pitchFamily="2" charset="77"/>
              </a:rPr>
              <a:t>THANK YOU</a:t>
            </a:r>
          </a:p>
        </p:txBody>
      </p:sp>
      <p:pic>
        <p:nvPicPr>
          <p:cNvPr id="12" name="Picture 11" descr="A black and white logo with a crown&#10;&#10;AI-generated content may be incorrect.">
            <a:extLst>
              <a:ext uri="{FF2B5EF4-FFF2-40B4-BE49-F238E27FC236}">
                <a16:creationId xmlns:a16="http://schemas.microsoft.com/office/drawing/2014/main" id="{186D0DB5-5E86-8F37-CF5D-9EA9A578DCBA}"/>
              </a:ext>
            </a:extLst>
          </p:cNvPr>
          <p:cNvPicPr>
            <a:picLocks noChangeAspect="1"/>
          </p:cNvPicPr>
          <p:nvPr/>
        </p:nvPicPr>
        <p:blipFill>
          <a:blip r:embed="rId4"/>
          <a:stretch>
            <a:fillRect/>
          </a:stretch>
        </p:blipFill>
        <p:spPr>
          <a:xfrm>
            <a:off x="3524614" y="740554"/>
            <a:ext cx="5035196" cy="2108947"/>
          </a:xfrm>
          <a:prstGeom prst="rect">
            <a:avLst/>
          </a:prstGeom>
        </p:spPr>
      </p:pic>
      <p:cxnSp>
        <p:nvCxnSpPr>
          <p:cNvPr id="15" name="Straight Connector 14">
            <a:extLst>
              <a:ext uri="{FF2B5EF4-FFF2-40B4-BE49-F238E27FC236}">
                <a16:creationId xmlns:a16="http://schemas.microsoft.com/office/drawing/2014/main" id="{92AE5172-DEC4-F8CC-EAA1-6AAFB00A0D2A}"/>
              </a:ext>
            </a:extLst>
          </p:cNvPr>
          <p:cNvCxnSpPr>
            <a:cxnSpLocks/>
          </p:cNvCxnSpPr>
          <p:nvPr/>
        </p:nvCxnSpPr>
        <p:spPr>
          <a:xfrm>
            <a:off x="5055299" y="4940229"/>
            <a:ext cx="1852814"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1761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DB3FB-23DE-5D3C-333C-9CD081679CB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DEAB86C-6FBD-B0D4-A3D9-395BF91111C3}"/>
              </a:ext>
            </a:extLst>
          </p:cNvPr>
          <p:cNvSpPr/>
          <p:nvPr/>
        </p:nvSpPr>
        <p:spPr>
          <a:xfrm>
            <a:off x="6898821" y="2890157"/>
            <a:ext cx="4923065" cy="34534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1ADA086-B2F0-9FE0-FA0F-0778DFB953FA}"/>
              </a:ext>
            </a:extLst>
          </p:cNvPr>
          <p:cNvPicPr>
            <a:picLocks noChangeAspect="1"/>
          </p:cNvPicPr>
          <p:nvPr/>
        </p:nvPicPr>
        <p:blipFill>
          <a:blip r:embed="rId3"/>
          <a:srcRect r="87145"/>
          <a:stretch>
            <a:fillRect/>
          </a:stretch>
        </p:blipFill>
        <p:spPr>
          <a:xfrm>
            <a:off x="0" y="0"/>
            <a:ext cx="595086" cy="6868085"/>
          </a:xfrm>
          <a:prstGeom prst="rect">
            <a:avLst/>
          </a:prstGeom>
        </p:spPr>
      </p:pic>
      <p:sp>
        <p:nvSpPr>
          <p:cNvPr id="11" name="TextBox 10">
            <a:extLst>
              <a:ext uri="{FF2B5EF4-FFF2-40B4-BE49-F238E27FC236}">
                <a16:creationId xmlns:a16="http://schemas.microsoft.com/office/drawing/2014/main" id="{0632944B-CC4B-08BC-0374-3D7F11771999}"/>
              </a:ext>
            </a:extLst>
          </p:cNvPr>
          <p:cNvSpPr txBox="1"/>
          <p:nvPr/>
        </p:nvSpPr>
        <p:spPr>
          <a:xfrm>
            <a:off x="4226965" y="250090"/>
            <a:ext cx="5586547" cy="1200329"/>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dirty="0">
                <a:solidFill>
                  <a:srgbClr val="043657"/>
                </a:solidFill>
                <a:latin typeface="Sora" pitchFamily="2" charset="77"/>
              </a:rPr>
              <a:t>Core</a:t>
            </a:r>
            <a:br>
              <a:rPr lang="en-US" dirty="0">
                <a:solidFill>
                  <a:srgbClr val="043657"/>
                </a:solidFill>
                <a:latin typeface="Sora" pitchFamily="2" charset="77"/>
              </a:rPr>
            </a:br>
            <a:r>
              <a:rPr lang="en-US" dirty="0">
                <a:solidFill>
                  <a:srgbClr val="043657"/>
                </a:solidFill>
                <a:latin typeface="Sora" pitchFamily="2" charset="77"/>
              </a:rPr>
              <a:t>Problem</a:t>
            </a:r>
          </a:p>
        </p:txBody>
      </p:sp>
      <p:sp>
        <p:nvSpPr>
          <p:cNvPr id="12" name="TextBox 11">
            <a:extLst>
              <a:ext uri="{FF2B5EF4-FFF2-40B4-BE49-F238E27FC236}">
                <a16:creationId xmlns:a16="http://schemas.microsoft.com/office/drawing/2014/main" id="{500CBE50-2AD2-31A7-33D8-68FBBD362486}"/>
              </a:ext>
            </a:extLst>
          </p:cNvPr>
          <p:cNvSpPr txBox="1"/>
          <p:nvPr/>
        </p:nvSpPr>
        <p:spPr>
          <a:xfrm>
            <a:off x="4313683" y="1561425"/>
            <a:ext cx="6721343" cy="1162113"/>
          </a:xfrm>
          <a:prstGeom prst="rect">
            <a:avLst/>
          </a:prstGeom>
          <a:noFill/>
          <a:ln>
            <a:noFill/>
          </a:ln>
        </p:spPr>
        <p:txBody>
          <a:bodyPr wrap="square" rtlCol="0">
            <a:spAutoFit/>
          </a:bodyPr>
          <a:lstStyle/>
          <a:p>
            <a:pPr marL="285750" indent="-285750">
              <a:lnSpc>
                <a:spcPct val="150000"/>
              </a:lnSpc>
              <a:buFont typeface="Wingdings" panose="05000000000000000000" pitchFamily="2" charset="2"/>
              <a:buChar char="Ø"/>
            </a:pPr>
            <a:r>
              <a:rPr lang="en-US" sz="1600" dirty="0">
                <a:solidFill>
                  <a:schemeClr val="tx1">
                    <a:lumMod val="75000"/>
                    <a:lumOff val="25000"/>
                  </a:schemeClr>
                </a:solidFill>
                <a:latin typeface="Sora" pitchFamily="2" charset="77"/>
                <a:ea typeface="Inter" panose="020B0502030000000004" pitchFamily="34" charset="0"/>
                <a:cs typeface="Plus Jakarta Sans" pitchFamily="2" charset="0"/>
              </a:rPr>
              <a:t>Two tensions:</a:t>
            </a:r>
          </a:p>
          <a:p>
            <a:pPr marL="515938" lvl="1" indent="-285750">
              <a:lnSpc>
                <a:spcPct val="150000"/>
              </a:lnSpc>
              <a:buFont typeface="Courier New" panose="02070309020205020404" pitchFamily="49" charset="0"/>
              <a:buChar char="o"/>
            </a:pPr>
            <a:r>
              <a:rPr lang="en-US" sz="1600" dirty="0">
                <a:solidFill>
                  <a:schemeClr val="tx1">
                    <a:lumMod val="75000"/>
                    <a:lumOff val="25000"/>
                  </a:schemeClr>
                </a:solidFill>
                <a:latin typeface="Sora" pitchFamily="2" charset="77"/>
                <a:ea typeface="Inter" panose="020B0502030000000004" pitchFamily="34" charset="0"/>
                <a:cs typeface="Plus Jakarta Sans" pitchFamily="2" charset="0"/>
              </a:rPr>
              <a:t>correlation + high dimension → unstable sparse selection</a:t>
            </a:r>
          </a:p>
          <a:p>
            <a:pPr marL="515938" lvl="1" indent="-285750">
              <a:lnSpc>
                <a:spcPct val="150000"/>
              </a:lnSpc>
              <a:buFont typeface="Courier New" panose="02070309020205020404" pitchFamily="49" charset="0"/>
              <a:buChar char="o"/>
            </a:pPr>
            <a:r>
              <a:rPr lang="en-US" sz="1600" dirty="0">
                <a:solidFill>
                  <a:schemeClr val="tx1">
                    <a:lumMod val="75000"/>
                    <a:lumOff val="25000"/>
                  </a:schemeClr>
                </a:solidFill>
                <a:latin typeface="Sora" pitchFamily="2" charset="77"/>
                <a:ea typeface="Inter" panose="020B0502030000000004" pitchFamily="34" charset="0"/>
                <a:cs typeface="Plus Jakarta Sans" pitchFamily="2" charset="0"/>
              </a:rPr>
              <a:t>interpretability demands rules, not hundreds of coefficients.</a:t>
            </a:r>
          </a:p>
        </p:txBody>
      </p:sp>
      <p:pic>
        <p:nvPicPr>
          <p:cNvPr id="15" name="Picture 14">
            <a:extLst>
              <a:ext uri="{FF2B5EF4-FFF2-40B4-BE49-F238E27FC236}">
                <a16:creationId xmlns:a16="http://schemas.microsoft.com/office/drawing/2014/main" id="{5F40FB14-1D94-3E5B-4466-4ACDC373BB75}"/>
              </a:ext>
            </a:extLst>
          </p:cNvPr>
          <p:cNvPicPr>
            <a:picLocks noChangeAspect="1"/>
          </p:cNvPicPr>
          <p:nvPr/>
        </p:nvPicPr>
        <p:blipFill>
          <a:blip r:embed="rId4"/>
          <a:srcRect/>
          <a:stretch/>
        </p:blipFill>
        <p:spPr>
          <a:xfrm>
            <a:off x="11048875" y="416272"/>
            <a:ext cx="711200" cy="558800"/>
          </a:xfrm>
          <a:prstGeom prst="rect">
            <a:avLst/>
          </a:prstGeom>
        </p:spPr>
      </p:pic>
      <p:cxnSp>
        <p:nvCxnSpPr>
          <p:cNvPr id="2" name="Straight Connector 1">
            <a:extLst>
              <a:ext uri="{FF2B5EF4-FFF2-40B4-BE49-F238E27FC236}">
                <a16:creationId xmlns:a16="http://schemas.microsoft.com/office/drawing/2014/main" id="{5138C7E1-7864-4950-204A-5BB181B91863}"/>
              </a:ext>
            </a:extLst>
          </p:cNvPr>
          <p:cNvCxnSpPr>
            <a:cxnSpLocks/>
          </p:cNvCxnSpPr>
          <p:nvPr/>
        </p:nvCxnSpPr>
        <p:spPr>
          <a:xfrm>
            <a:off x="4379005" y="1503146"/>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4" name="Subtitle 2">
            <a:extLst>
              <a:ext uri="{FF2B5EF4-FFF2-40B4-BE49-F238E27FC236}">
                <a16:creationId xmlns:a16="http://schemas.microsoft.com/office/drawing/2014/main" id="{D31F2425-9B12-E3AC-0054-549A4520D3F7}"/>
              </a:ext>
            </a:extLst>
          </p:cNvPr>
          <p:cNvSpPr txBox="1">
            <a:spLocks/>
          </p:cNvSpPr>
          <p:nvPr/>
        </p:nvSpPr>
        <p:spPr>
          <a:xfrm>
            <a:off x="4313683" y="2899853"/>
            <a:ext cx="3013346"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98C5E9"/>
                </a:solidFill>
              </a:rPr>
              <a:t>Real World</a:t>
            </a:r>
          </a:p>
        </p:txBody>
      </p:sp>
      <p:sp>
        <p:nvSpPr>
          <p:cNvPr id="5" name="TextBox 4">
            <a:extLst>
              <a:ext uri="{FF2B5EF4-FFF2-40B4-BE49-F238E27FC236}">
                <a16:creationId xmlns:a16="http://schemas.microsoft.com/office/drawing/2014/main" id="{55329424-FFCB-808B-D0A8-60195FF49590}"/>
              </a:ext>
            </a:extLst>
          </p:cNvPr>
          <p:cNvSpPr txBox="1"/>
          <p:nvPr/>
        </p:nvSpPr>
        <p:spPr>
          <a:xfrm>
            <a:off x="4338176" y="3310435"/>
            <a:ext cx="2503495" cy="3010889"/>
          </a:xfrm>
          <a:prstGeom prst="rect">
            <a:avLst/>
          </a:prstGeom>
          <a:noFill/>
          <a:ln>
            <a:noFill/>
          </a:ln>
        </p:spPr>
        <p:txBody>
          <a:bodyPr wrap="square" rtlCol="0">
            <a:spAutoFit/>
          </a:bodyPr>
          <a:lstStyle/>
          <a:p>
            <a:pPr>
              <a:lnSpc>
                <a:spcPct val="150000"/>
              </a:lnSpc>
            </a:pPr>
            <a:r>
              <a:rPr lang="en-US" sz="1600" dirty="0"/>
              <a:t>Longitudinal sensor/clinical/industrial signals often reflect threshold behavior and lagged dependencies, which complicates creation of interpretable models.</a:t>
            </a:r>
            <a:endParaRPr lang="en-US" sz="1600" dirty="0">
              <a:solidFill>
                <a:schemeClr val="tx1">
                  <a:lumMod val="75000"/>
                  <a:lumOff val="25000"/>
                </a:schemeClr>
              </a:solidFill>
              <a:latin typeface="Sora" pitchFamily="2" charset="77"/>
              <a:ea typeface="Inter" panose="020B0502030000000004" pitchFamily="34" charset="0"/>
              <a:cs typeface="Plus Jakarta Sans" pitchFamily="2" charset="0"/>
            </a:endParaRPr>
          </a:p>
        </p:txBody>
      </p:sp>
      <p:pic>
        <p:nvPicPr>
          <p:cNvPr id="13" name="Picture 12">
            <a:extLst>
              <a:ext uri="{FF2B5EF4-FFF2-40B4-BE49-F238E27FC236}">
                <a16:creationId xmlns:a16="http://schemas.microsoft.com/office/drawing/2014/main" id="{DDB1EB3B-20F4-A146-83A7-869F664C12DC}"/>
              </a:ext>
            </a:extLst>
          </p:cNvPr>
          <p:cNvPicPr>
            <a:picLocks noChangeAspect="1"/>
          </p:cNvPicPr>
          <p:nvPr/>
        </p:nvPicPr>
        <p:blipFill>
          <a:blip r:embed="rId5"/>
          <a:stretch>
            <a:fillRect/>
          </a:stretch>
        </p:blipFill>
        <p:spPr>
          <a:xfrm>
            <a:off x="603399" y="-1772"/>
            <a:ext cx="3328541" cy="6858000"/>
          </a:xfrm>
          <a:prstGeom prst="rect">
            <a:avLst/>
          </a:prstGeom>
        </p:spPr>
      </p:pic>
      <p:pic>
        <p:nvPicPr>
          <p:cNvPr id="17" name="Picture 16">
            <a:extLst>
              <a:ext uri="{FF2B5EF4-FFF2-40B4-BE49-F238E27FC236}">
                <a16:creationId xmlns:a16="http://schemas.microsoft.com/office/drawing/2014/main" id="{309C57F6-CE8A-F6CA-B811-82E83F9F6B45}"/>
              </a:ext>
            </a:extLst>
          </p:cNvPr>
          <p:cNvPicPr>
            <a:picLocks noChangeAspect="1"/>
          </p:cNvPicPr>
          <p:nvPr/>
        </p:nvPicPr>
        <p:blipFill>
          <a:blip r:embed="rId6"/>
          <a:stretch>
            <a:fillRect/>
          </a:stretch>
        </p:blipFill>
        <p:spPr>
          <a:xfrm>
            <a:off x="6954926" y="3003444"/>
            <a:ext cx="4722461" cy="3250620"/>
          </a:xfrm>
          <a:prstGeom prst="rect">
            <a:avLst/>
          </a:prstGeom>
        </p:spPr>
      </p:pic>
    </p:spTree>
    <p:extLst>
      <p:ext uri="{BB962C8B-B14F-4D97-AF65-F5344CB8AC3E}">
        <p14:creationId xmlns:p14="http://schemas.microsoft.com/office/powerpoint/2010/main" val="491218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34489-68DD-FAD6-FB07-21724D3328A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9995473-5DEA-5317-54C0-11818CE53C2C}"/>
              </a:ext>
            </a:extLst>
          </p:cNvPr>
          <p:cNvPicPr>
            <a:picLocks noChangeAspect="1"/>
          </p:cNvPicPr>
          <p:nvPr/>
        </p:nvPicPr>
        <p:blipFill>
          <a:blip r:embed="rId3"/>
          <a:srcRect r="87145"/>
          <a:stretch>
            <a:fillRect/>
          </a:stretch>
        </p:blipFill>
        <p:spPr>
          <a:xfrm>
            <a:off x="0" y="0"/>
            <a:ext cx="595086" cy="6868085"/>
          </a:xfrm>
          <a:prstGeom prst="rect">
            <a:avLst/>
          </a:prstGeom>
        </p:spPr>
      </p:pic>
      <p:sp>
        <p:nvSpPr>
          <p:cNvPr id="11" name="TextBox 10">
            <a:extLst>
              <a:ext uri="{FF2B5EF4-FFF2-40B4-BE49-F238E27FC236}">
                <a16:creationId xmlns:a16="http://schemas.microsoft.com/office/drawing/2014/main" id="{77B6E654-EBC6-AE95-6C0A-BEF4F0462BEB}"/>
              </a:ext>
            </a:extLst>
          </p:cNvPr>
          <p:cNvSpPr txBox="1"/>
          <p:nvPr/>
        </p:nvSpPr>
        <p:spPr>
          <a:xfrm>
            <a:off x="7254988" y="1472154"/>
            <a:ext cx="4482925" cy="1200329"/>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dirty="0">
                <a:solidFill>
                  <a:srgbClr val="043657"/>
                </a:solidFill>
                <a:latin typeface="Sora" pitchFamily="2" charset="77"/>
              </a:rPr>
              <a:t>Knowledge</a:t>
            </a:r>
            <a:br>
              <a:rPr lang="en-US" dirty="0">
                <a:solidFill>
                  <a:srgbClr val="043657"/>
                </a:solidFill>
                <a:latin typeface="Sora" pitchFamily="2" charset="77"/>
              </a:rPr>
            </a:br>
            <a:r>
              <a:rPr lang="en-US" dirty="0">
                <a:solidFill>
                  <a:srgbClr val="043657"/>
                </a:solidFill>
                <a:latin typeface="Sora" pitchFamily="2" charset="77"/>
              </a:rPr>
              <a:t>Gap</a:t>
            </a:r>
          </a:p>
        </p:txBody>
      </p:sp>
      <p:sp>
        <p:nvSpPr>
          <p:cNvPr id="12" name="TextBox 11">
            <a:extLst>
              <a:ext uri="{FF2B5EF4-FFF2-40B4-BE49-F238E27FC236}">
                <a16:creationId xmlns:a16="http://schemas.microsoft.com/office/drawing/2014/main" id="{56894F9E-073E-4D3F-9B97-B3F676BA3D08}"/>
              </a:ext>
            </a:extLst>
          </p:cNvPr>
          <p:cNvSpPr txBox="1"/>
          <p:nvPr/>
        </p:nvSpPr>
        <p:spPr>
          <a:xfrm>
            <a:off x="7254988" y="3355709"/>
            <a:ext cx="4321127" cy="2270109"/>
          </a:xfrm>
          <a:prstGeom prst="rect">
            <a:avLst/>
          </a:prstGeom>
          <a:noFill/>
          <a:ln>
            <a:noFill/>
          </a:ln>
        </p:spPr>
        <p:txBody>
          <a:bodyPr wrap="square" rtlCol="0">
            <a:spAutoFit/>
          </a:bodyPr>
          <a:lstStyle/>
          <a:p>
            <a:pPr>
              <a:lnSpc>
                <a:spcPct val="150000"/>
              </a:lnSpc>
            </a:pPr>
            <a:r>
              <a:rPr lang="en-US" sz="1600" dirty="0">
                <a:solidFill>
                  <a:schemeClr val="tx1">
                    <a:lumMod val="75000"/>
                    <a:lumOff val="25000"/>
                  </a:schemeClr>
                </a:solidFill>
                <a:latin typeface="Sora" pitchFamily="2" charset="77"/>
                <a:ea typeface="Inter" panose="020B0502030000000004" pitchFamily="34" charset="0"/>
                <a:cs typeface="Plus Jakarta Sans" pitchFamily="2" charset="0"/>
              </a:rPr>
              <a:t>Existing sparse methods become unstable under correlated lag features, existing rule learners are costly, and black boxes aren’t usable in constrained compute environments or in areas where interpretability is more important than simple accuracy.</a:t>
            </a:r>
          </a:p>
        </p:txBody>
      </p:sp>
      <p:pic>
        <p:nvPicPr>
          <p:cNvPr id="15" name="Picture 14">
            <a:extLst>
              <a:ext uri="{FF2B5EF4-FFF2-40B4-BE49-F238E27FC236}">
                <a16:creationId xmlns:a16="http://schemas.microsoft.com/office/drawing/2014/main" id="{BEFB23B9-1286-2739-FF38-297643186462}"/>
              </a:ext>
            </a:extLst>
          </p:cNvPr>
          <p:cNvPicPr>
            <a:picLocks noChangeAspect="1"/>
          </p:cNvPicPr>
          <p:nvPr/>
        </p:nvPicPr>
        <p:blipFill>
          <a:blip r:embed="rId4"/>
          <a:srcRect/>
          <a:stretch/>
        </p:blipFill>
        <p:spPr>
          <a:xfrm>
            <a:off x="11048875" y="416272"/>
            <a:ext cx="711200" cy="558800"/>
          </a:xfrm>
          <a:prstGeom prst="rect">
            <a:avLst/>
          </a:prstGeom>
        </p:spPr>
      </p:pic>
      <p:cxnSp>
        <p:nvCxnSpPr>
          <p:cNvPr id="2" name="Straight Connector 1">
            <a:extLst>
              <a:ext uri="{FF2B5EF4-FFF2-40B4-BE49-F238E27FC236}">
                <a16:creationId xmlns:a16="http://schemas.microsoft.com/office/drawing/2014/main" id="{70350286-CBFE-5B1B-DF84-E41ED7DB0357}"/>
              </a:ext>
            </a:extLst>
          </p:cNvPr>
          <p:cNvCxnSpPr>
            <a:cxnSpLocks/>
          </p:cNvCxnSpPr>
          <p:nvPr/>
        </p:nvCxnSpPr>
        <p:spPr>
          <a:xfrm>
            <a:off x="7366207" y="2770451"/>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4" name="Subtitle 2">
            <a:extLst>
              <a:ext uri="{FF2B5EF4-FFF2-40B4-BE49-F238E27FC236}">
                <a16:creationId xmlns:a16="http://schemas.microsoft.com/office/drawing/2014/main" id="{E660C7A7-2CA5-52AE-340F-8161EB294421}"/>
              </a:ext>
            </a:extLst>
          </p:cNvPr>
          <p:cNvSpPr txBox="1">
            <a:spLocks/>
          </p:cNvSpPr>
          <p:nvPr/>
        </p:nvSpPr>
        <p:spPr>
          <a:xfrm>
            <a:off x="7254987" y="2975554"/>
            <a:ext cx="4661013"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43657"/>
                </a:solidFill>
              </a:rPr>
              <a:t>Accurate, Interpretable, Sparse, Efficient</a:t>
            </a:r>
          </a:p>
        </p:txBody>
      </p:sp>
      <p:sp>
        <p:nvSpPr>
          <p:cNvPr id="10" name="Picture Placeholder 3">
            <a:extLst>
              <a:ext uri="{FF2B5EF4-FFF2-40B4-BE49-F238E27FC236}">
                <a16:creationId xmlns:a16="http://schemas.microsoft.com/office/drawing/2014/main" id="{AD65412B-AFD2-7CBF-34AA-EAA9B94809C7}"/>
              </a:ext>
            </a:extLst>
          </p:cNvPr>
          <p:cNvSpPr>
            <a:spLocks noGrp="1"/>
          </p:cNvSpPr>
          <p:nvPr/>
        </p:nvSpPr>
        <p:spPr>
          <a:xfrm>
            <a:off x="454087" y="1726854"/>
            <a:ext cx="6387288" cy="3999921"/>
          </a:xfrm>
          <a:prstGeom prst="rect">
            <a:avLst/>
          </a:prstGeom>
          <a:pattFill prst="pct5">
            <a:fgClr>
              <a:srgbClr val="EFB223"/>
            </a:fgClr>
            <a:bgClr>
              <a:srgbClr val="CFD3D4"/>
            </a:bgClr>
          </a:pattFill>
        </p:spPr>
        <p:style>
          <a:lnRef idx="0">
            <a:scrgbClr r="0" g="0" b="0"/>
          </a:lnRef>
          <a:fillRef idx="0">
            <a:scrgbClr r="0" g="0" b="0"/>
          </a:fillRef>
          <a:effectRef idx="0">
            <a:scrgbClr r="0" g="0" b="0"/>
          </a:effectRef>
          <a:fontRef idx="major"/>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9pPr>
          </a:lstStyle>
          <a:p>
            <a:endParaRPr lang="en-ID"/>
          </a:p>
        </p:txBody>
      </p:sp>
      <p:grpSp>
        <p:nvGrpSpPr>
          <p:cNvPr id="16" name="Group 15">
            <a:extLst>
              <a:ext uri="{FF2B5EF4-FFF2-40B4-BE49-F238E27FC236}">
                <a16:creationId xmlns:a16="http://schemas.microsoft.com/office/drawing/2014/main" id="{D8D06C51-F6DD-DA9E-21FB-335499BD7BBD}"/>
              </a:ext>
            </a:extLst>
          </p:cNvPr>
          <p:cNvGrpSpPr/>
          <p:nvPr/>
        </p:nvGrpSpPr>
        <p:grpSpPr>
          <a:xfrm>
            <a:off x="329977" y="1562792"/>
            <a:ext cx="6352496" cy="4048856"/>
            <a:chOff x="369025" y="1284374"/>
            <a:chExt cx="7519695" cy="4792787"/>
          </a:xfrm>
        </p:grpSpPr>
        <p:pic>
          <p:nvPicPr>
            <p:cNvPr id="6" name="Picture 5">
              <a:extLst>
                <a:ext uri="{FF2B5EF4-FFF2-40B4-BE49-F238E27FC236}">
                  <a16:creationId xmlns:a16="http://schemas.microsoft.com/office/drawing/2014/main" id="{F6E7C4C1-9F07-C5AF-746B-6D1BBF3765E0}"/>
                </a:ext>
              </a:extLst>
            </p:cNvPr>
            <p:cNvPicPr>
              <a:picLocks noChangeAspect="1"/>
            </p:cNvPicPr>
            <p:nvPr/>
          </p:nvPicPr>
          <p:blipFill>
            <a:blip r:embed="rId5"/>
            <a:stretch>
              <a:fillRect/>
            </a:stretch>
          </p:blipFill>
          <p:spPr>
            <a:xfrm>
              <a:off x="369025" y="1284375"/>
              <a:ext cx="2039133" cy="4734859"/>
            </a:xfrm>
            <a:prstGeom prst="rect">
              <a:avLst/>
            </a:prstGeom>
          </p:spPr>
        </p:pic>
        <p:pic>
          <p:nvPicPr>
            <p:cNvPr id="9" name="Picture 8">
              <a:extLst>
                <a:ext uri="{FF2B5EF4-FFF2-40B4-BE49-F238E27FC236}">
                  <a16:creationId xmlns:a16="http://schemas.microsoft.com/office/drawing/2014/main" id="{73190D46-70C0-5EC6-D2BA-DE98F15A6ED7}"/>
                </a:ext>
              </a:extLst>
            </p:cNvPr>
            <p:cNvPicPr>
              <a:picLocks noChangeAspect="1"/>
            </p:cNvPicPr>
            <p:nvPr/>
          </p:nvPicPr>
          <p:blipFill>
            <a:blip r:embed="rId6"/>
            <a:stretch>
              <a:fillRect/>
            </a:stretch>
          </p:blipFill>
          <p:spPr>
            <a:xfrm>
              <a:off x="2519377" y="1284375"/>
              <a:ext cx="2917585" cy="4764923"/>
            </a:xfrm>
            <a:prstGeom prst="rect">
              <a:avLst/>
            </a:prstGeom>
          </p:spPr>
        </p:pic>
        <p:pic>
          <p:nvPicPr>
            <p:cNvPr id="14" name="Picture 13">
              <a:extLst>
                <a:ext uri="{FF2B5EF4-FFF2-40B4-BE49-F238E27FC236}">
                  <a16:creationId xmlns:a16="http://schemas.microsoft.com/office/drawing/2014/main" id="{81FA4FCF-72CB-962C-C59A-2026A473F5D5}"/>
                </a:ext>
              </a:extLst>
            </p:cNvPr>
            <p:cNvPicPr>
              <a:picLocks noChangeAspect="1"/>
            </p:cNvPicPr>
            <p:nvPr/>
          </p:nvPicPr>
          <p:blipFill>
            <a:blip r:embed="rId7"/>
            <a:stretch>
              <a:fillRect/>
            </a:stretch>
          </p:blipFill>
          <p:spPr>
            <a:xfrm>
              <a:off x="5562533" y="1284374"/>
              <a:ext cx="2326187" cy="4792787"/>
            </a:xfrm>
            <a:prstGeom prst="rect">
              <a:avLst/>
            </a:prstGeom>
          </p:spPr>
        </p:pic>
      </p:grpSp>
    </p:spTree>
    <p:extLst>
      <p:ext uri="{BB962C8B-B14F-4D97-AF65-F5344CB8AC3E}">
        <p14:creationId xmlns:p14="http://schemas.microsoft.com/office/powerpoint/2010/main" val="371903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D9C63-C4BB-D468-F616-BB19E603D922}"/>
              </a:ext>
            </a:extLst>
          </p:cNvPr>
          <p:cNvSpPr/>
          <p:nvPr/>
        </p:nvSpPr>
        <p:spPr>
          <a:xfrm>
            <a:off x="-32725" y="4377535"/>
            <a:ext cx="12224725"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2B520DD-38AD-F9ED-A8BA-76A718B5F6AF}"/>
              </a:ext>
            </a:extLst>
          </p:cNvPr>
          <p:cNvPicPr>
            <a:picLocks noChangeAspect="1"/>
          </p:cNvPicPr>
          <p:nvPr/>
        </p:nvPicPr>
        <p:blipFill>
          <a:blip r:embed="rId2"/>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46DB201B-47BA-5092-4E23-9DDABCA26641}"/>
              </a:ext>
            </a:extLst>
          </p:cNvPr>
          <p:cNvSpPr txBox="1"/>
          <p:nvPr/>
        </p:nvSpPr>
        <p:spPr>
          <a:xfrm>
            <a:off x="484416" y="237765"/>
            <a:ext cx="5707668" cy="1200329"/>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dirty="0">
                <a:solidFill>
                  <a:srgbClr val="043657"/>
                </a:solidFill>
                <a:latin typeface="Sora" pitchFamily="2" charset="77"/>
              </a:rPr>
              <a:t>Other</a:t>
            </a:r>
            <a:br>
              <a:rPr lang="en-US" dirty="0">
                <a:solidFill>
                  <a:srgbClr val="043657"/>
                </a:solidFill>
                <a:latin typeface="Sora" pitchFamily="2" charset="77"/>
              </a:rPr>
            </a:br>
            <a:r>
              <a:rPr lang="en-US" dirty="0">
                <a:solidFill>
                  <a:srgbClr val="043657"/>
                </a:solidFill>
                <a:latin typeface="Sora" pitchFamily="2" charset="77"/>
              </a:rPr>
              <a:t>Solutions</a:t>
            </a:r>
          </a:p>
        </p:txBody>
      </p:sp>
      <p:sp>
        <p:nvSpPr>
          <p:cNvPr id="9" name="TextBox 8">
            <a:extLst>
              <a:ext uri="{FF2B5EF4-FFF2-40B4-BE49-F238E27FC236}">
                <a16:creationId xmlns:a16="http://schemas.microsoft.com/office/drawing/2014/main" id="{AFBB9C50-FFD2-F082-4EAF-D86C0D5C959A}"/>
              </a:ext>
            </a:extLst>
          </p:cNvPr>
          <p:cNvSpPr txBox="1"/>
          <p:nvPr/>
        </p:nvSpPr>
        <p:spPr>
          <a:xfrm>
            <a:off x="484415" y="1538676"/>
            <a:ext cx="4778829" cy="1561710"/>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There are several competing solutions to these problems, but they each have shortcomings that limit their usefulness.  Note that </a:t>
            </a:r>
            <a:r>
              <a:rPr lang="en-US" sz="1300" b="1" dirty="0">
                <a:solidFill>
                  <a:schemeClr val="tx1">
                    <a:lumMod val="75000"/>
                    <a:lumOff val="25000"/>
                  </a:schemeClr>
                </a:solidFill>
                <a:latin typeface="Sora" pitchFamily="2" charset="77"/>
                <a:ea typeface="Inter" panose="020B0502030000000004" pitchFamily="34" charset="0"/>
                <a:cs typeface="Plus Jakarta Sans" pitchFamily="2" charset="0"/>
              </a:rPr>
              <a:t>deep learning solutions </a:t>
            </a: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were as a rule </a:t>
            </a:r>
            <a:r>
              <a:rPr lang="en-US" sz="1300" b="1" dirty="0">
                <a:solidFill>
                  <a:schemeClr val="tx1">
                    <a:lumMod val="75000"/>
                    <a:lumOff val="25000"/>
                  </a:schemeClr>
                </a:solidFill>
                <a:latin typeface="Sora" pitchFamily="2" charset="77"/>
                <a:ea typeface="Inter" panose="020B0502030000000004" pitchFamily="34" charset="0"/>
                <a:cs typeface="Plus Jakarta Sans" pitchFamily="2" charset="0"/>
              </a:rPr>
              <a:t>not</a:t>
            </a: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 considered as “</a:t>
            </a:r>
            <a:r>
              <a:rPr lang="en-US" sz="1300" b="1" dirty="0">
                <a:solidFill>
                  <a:schemeClr val="tx1">
                    <a:lumMod val="75000"/>
                    <a:lumOff val="25000"/>
                  </a:schemeClr>
                </a:solidFill>
                <a:latin typeface="Sora" pitchFamily="2" charset="77"/>
                <a:ea typeface="Inter" panose="020B0502030000000004" pitchFamily="34" charset="0"/>
                <a:cs typeface="Plus Jakarta Sans" pitchFamily="2" charset="0"/>
              </a:rPr>
              <a:t>competing</a:t>
            </a: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 methods this work focuses on inherently interpretable sparse models with explicit feature attribution under constrained compute.</a:t>
            </a:r>
          </a:p>
        </p:txBody>
      </p:sp>
      <p:cxnSp>
        <p:nvCxnSpPr>
          <p:cNvPr id="10" name="Straight Connector 9">
            <a:extLst>
              <a:ext uri="{FF2B5EF4-FFF2-40B4-BE49-F238E27FC236}">
                <a16:creationId xmlns:a16="http://schemas.microsoft.com/office/drawing/2014/main" id="{A3E22CF1-41BF-B641-937D-530A0A4A8E3C}"/>
              </a:ext>
            </a:extLst>
          </p:cNvPr>
          <p:cNvCxnSpPr>
            <a:cxnSpLocks/>
          </p:cNvCxnSpPr>
          <p:nvPr/>
        </p:nvCxnSpPr>
        <p:spPr>
          <a:xfrm>
            <a:off x="545817" y="1478950"/>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11" name="Subtitle 2">
            <a:extLst>
              <a:ext uri="{FF2B5EF4-FFF2-40B4-BE49-F238E27FC236}">
                <a16:creationId xmlns:a16="http://schemas.microsoft.com/office/drawing/2014/main" id="{D2644ADF-4791-6081-D4A5-8A21544892DC}"/>
              </a:ext>
            </a:extLst>
          </p:cNvPr>
          <p:cNvSpPr txBox="1">
            <a:spLocks/>
          </p:cNvSpPr>
          <p:nvPr/>
        </p:nvSpPr>
        <p:spPr>
          <a:xfrm>
            <a:off x="5665352" y="678427"/>
            <a:ext cx="3797056"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Group and structured sparsity</a:t>
            </a:r>
          </a:p>
        </p:txBody>
      </p:sp>
      <p:sp>
        <p:nvSpPr>
          <p:cNvPr id="12" name="TextBox 11">
            <a:extLst>
              <a:ext uri="{FF2B5EF4-FFF2-40B4-BE49-F238E27FC236}">
                <a16:creationId xmlns:a16="http://schemas.microsoft.com/office/drawing/2014/main" id="{49E6ABA9-26B9-9A7D-437C-E371B0A94F47}"/>
              </a:ext>
            </a:extLst>
          </p:cNvPr>
          <p:cNvSpPr txBox="1"/>
          <p:nvPr/>
        </p:nvSpPr>
        <p:spPr>
          <a:xfrm>
            <a:off x="5665351" y="955555"/>
            <a:ext cx="5064155" cy="961545"/>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These impose some kind of structure on the coefficients, preserve domain groupings, and stabilize estimation, but remain sensitive to near singular covariance.</a:t>
            </a:r>
          </a:p>
        </p:txBody>
      </p:sp>
      <p:sp>
        <p:nvSpPr>
          <p:cNvPr id="13" name="Subtitle 2">
            <a:extLst>
              <a:ext uri="{FF2B5EF4-FFF2-40B4-BE49-F238E27FC236}">
                <a16:creationId xmlns:a16="http://schemas.microsoft.com/office/drawing/2014/main" id="{0E82A82D-531E-7ECD-DC33-904DD9FD762D}"/>
              </a:ext>
            </a:extLst>
          </p:cNvPr>
          <p:cNvSpPr txBox="1">
            <a:spLocks/>
          </p:cNvSpPr>
          <p:nvPr/>
        </p:nvSpPr>
        <p:spPr>
          <a:xfrm>
            <a:off x="5665351" y="1960870"/>
            <a:ext cx="4205269"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Rank based LASSO</a:t>
            </a:r>
          </a:p>
        </p:txBody>
      </p:sp>
      <p:sp>
        <p:nvSpPr>
          <p:cNvPr id="14" name="TextBox 13">
            <a:extLst>
              <a:ext uri="{FF2B5EF4-FFF2-40B4-BE49-F238E27FC236}">
                <a16:creationId xmlns:a16="http://schemas.microsoft.com/office/drawing/2014/main" id="{D1BCF16C-7F06-2AA5-B230-C4E36CB4C930}"/>
              </a:ext>
            </a:extLst>
          </p:cNvPr>
          <p:cNvSpPr txBox="1"/>
          <p:nvPr/>
        </p:nvSpPr>
        <p:spPr>
          <a:xfrm>
            <a:off x="5665353" y="2237998"/>
            <a:ext cx="5250296" cy="661463"/>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These can be advantageous in specific regimes but ultimately leave the original covariance geometry intact, affecting both sparsity and accuracy.</a:t>
            </a:r>
          </a:p>
        </p:txBody>
      </p:sp>
      <p:pic>
        <p:nvPicPr>
          <p:cNvPr id="2" name="Picture 1">
            <a:extLst>
              <a:ext uri="{FF2B5EF4-FFF2-40B4-BE49-F238E27FC236}">
                <a16:creationId xmlns:a16="http://schemas.microsoft.com/office/drawing/2014/main" id="{4D604AA8-E3A7-8630-7065-9B21D34E798E}"/>
              </a:ext>
            </a:extLst>
          </p:cNvPr>
          <p:cNvPicPr>
            <a:picLocks noChangeAspect="1"/>
          </p:cNvPicPr>
          <p:nvPr/>
        </p:nvPicPr>
        <p:blipFill>
          <a:blip r:embed="rId3">
            <a:alphaModFix amt="34000"/>
          </a:blip>
          <a:srcRect t="66219" r="4394" b="20775"/>
          <a:stretch>
            <a:fillRect/>
          </a:stretch>
        </p:blipFill>
        <p:spPr>
          <a:xfrm>
            <a:off x="0" y="4374036"/>
            <a:ext cx="12192000" cy="2483963"/>
          </a:xfrm>
          <a:prstGeom prst="rect">
            <a:avLst/>
          </a:prstGeom>
        </p:spPr>
      </p:pic>
      <p:sp>
        <p:nvSpPr>
          <p:cNvPr id="4" name="Subtitle 2">
            <a:extLst>
              <a:ext uri="{FF2B5EF4-FFF2-40B4-BE49-F238E27FC236}">
                <a16:creationId xmlns:a16="http://schemas.microsoft.com/office/drawing/2014/main" id="{EF7759BD-03C8-600A-3EFD-EDE383A88EEA}"/>
              </a:ext>
            </a:extLst>
          </p:cNvPr>
          <p:cNvSpPr txBox="1">
            <a:spLocks/>
          </p:cNvSpPr>
          <p:nvPr/>
        </p:nvSpPr>
        <p:spPr>
          <a:xfrm>
            <a:off x="484415" y="3222306"/>
            <a:ext cx="4326389"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Wrapper methods</a:t>
            </a:r>
          </a:p>
        </p:txBody>
      </p:sp>
      <p:sp>
        <p:nvSpPr>
          <p:cNvPr id="5" name="TextBox 4">
            <a:extLst>
              <a:ext uri="{FF2B5EF4-FFF2-40B4-BE49-F238E27FC236}">
                <a16:creationId xmlns:a16="http://schemas.microsoft.com/office/drawing/2014/main" id="{393058F6-C57B-3A2B-AED4-F41CEBA3945E}"/>
              </a:ext>
            </a:extLst>
          </p:cNvPr>
          <p:cNvSpPr txBox="1"/>
          <p:nvPr/>
        </p:nvSpPr>
        <p:spPr>
          <a:xfrm>
            <a:off x="484415" y="3499434"/>
            <a:ext cx="5185277" cy="661463"/>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These pragmatically prune the data using less transparent heuristics and complex dependencies, often making the answers difficult to understand.</a:t>
            </a:r>
          </a:p>
        </p:txBody>
      </p:sp>
      <p:sp>
        <p:nvSpPr>
          <p:cNvPr id="16" name="Subtitle 2">
            <a:extLst>
              <a:ext uri="{FF2B5EF4-FFF2-40B4-BE49-F238E27FC236}">
                <a16:creationId xmlns:a16="http://schemas.microsoft.com/office/drawing/2014/main" id="{AC9951B7-97E1-BA8E-8A1C-615861753707}"/>
              </a:ext>
            </a:extLst>
          </p:cNvPr>
          <p:cNvSpPr txBox="1">
            <a:spLocks/>
          </p:cNvSpPr>
          <p:nvPr/>
        </p:nvSpPr>
        <p:spPr>
          <a:xfrm>
            <a:off x="5665351" y="2971920"/>
            <a:ext cx="5995307"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Quadratic programming and logic rules</a:t>
            </a:r>
          </a:p>
        </p:txBody>
      </p:sp>
      <p:sp>
        <p:nvSpPr>
          <p:cNvPr id="17" name="TextBox 16">
            <a:extLst>
              <a:ext uri="{FF2B5EF4-FFF2-40B4-BE49-F238E27FC236}">
                <a16:creationId xmlns:a16="http://schemas.microsoft.com/office/drawing/2014/main" id="{5B6553F8-8F66-FAAE-0C25-0D4EBF550CCA}"/>
              </a:ext>
            </a:extLst>
          </p:cNvPr>
          <p:cNvSpPr txBox="1"/>
          <p:nvPr/>
        </p:nvSpPr>
        <p:spPr>
          <a:xfrm>
            <a:off x="5665351" y="3227259"/>
            <a:ext cx="5250296" cy="961545"/>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These are perhaps the closest and produce a similar result but are computationally intensive and tend to focus on </a:t>
            </a:r>
            <a:r>
              <a:rPr lang="en-US" sz="1300" b="1" dirty="0">
                <a:solidFill>
                  <a:schemeClr val="tx1">
                    <a:lumMod val="75000"/>
                    <a:lumOff val="25000"/>
                  </a:schemeClr>
                </a:solidFill>
                <a:latin typeface="Sora" pitchFamily="2" charset="77"/>
                <a:ea typeface="Inter" panose="020B0502030000000004" pitchFamily="34" charset="0"/>
                <a:cs typeface="Plus Jakarta Sans" pitchFamily="2" charset="0"/>
              </a:rPr>
              <a:t>pairwise testing and combinatorial rule searches</a:t>
            </a: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a:t>
            </a:r>
          </a:p>
        </p:txBody>
      </p:sp>
      <p:graphicFrame>
        <p:nvGraphicFramePr>
          <p:cNvPr id="19" name="Object 18">
            <a:hlinkClick r:id="" action="ppaction://ole?verb=0"/>
            <a:extLst>
              <a:ext uri="{FF2B5EF4-FFF2-40B4-BE49-F238E27FC236}">
                <a16:creationId xmlns:a16="http://schemas.microsoft.com/office/drawing/2014/main" id="{6DD87759-DAD8-4C30-4C83-95E0CA189AC1}"/>
              </a:ext>
            </a:extLst>
          </p:cNvPr>
          <p:cNvGraphicFramePr>
            <a:graphicFrameLocks noChangeAspect="1"/>
          </p:cNvGraphicFramePr>
          <p:nvPr>
            <p:extLst>
              <p:ext uri="{D42A27DB-BD31-4B8C-83A1-F6EECF244321}">
                <p14:modId xmlns:p14="http://schemas.microsoft.com/office/powerpoint/2010/main" val="3151105496"/>
              </p:ext>
            </p:extLst>
          </p:nvPr>
        </p:nvGraphicFramePr>
        <p:xfrm>
          <a:off x="5382739" y="4209195"/>
          <a:ext cx="4901405" cy="2450703"/>
        </p:xfrm>
        <a:graphic>
          <a:graphicData uri="http://schemas.openxmlformats.org/presentationml/2006/ole">
            <mc:AlternateContent xmlns:mc="http://schemas.openxmlformats.org/markup-compatibility/2006">
              <mc:Choice xmlns:v="urn:schemas-microsoft-com:vml" Requires="v">
                <p:oleObj name="Presentation" r:id="rId4" imgW="3657706" imgH="1828898" progId="PowerPoint.Show.12">
                  <p:embed/>
                </p:oleObj>
              </mc:Choice>
              <mc:Fallback>
                <p:oleObj name="Presentation" r:id="rId4" imgW="3657706" imgH="1828898" progId="PowerPoint.Show.12">
                  <p:embed/>
                  <p:pic>
                    <p:nvPicPr>
                      <p:cNvPr id="19" name="Object 18">
                        <a:hlinkClick r:id="" action="ppaction://ole?verb=0"/>
                        <a:extLst>
                          <a:ext uri="{FF2B5EF4-FFF2-40B4-BE49-F238E27FC236}">
                            <a16:creationId xmlns:a16="http://schemas.microsoft.com/office/drawing/2014/main" id="{6DD87759-DAD8-4C30-4C83-95E0CA189AC1}"/>
                          </a:ext>
                        </a:extLst>
                      </p:cNvPr>
                      <p:cNvPicPr/>
                      <p:nvPr/>
                    </p:nvPicPr>
                    <p:blipFill>
                      <a:blip r:embed="rId5"/>
                      <a:stretch>
                        <a:fillRect/>
                      </a:stretch>
                    </p:blipFill>
                    <p:spPr>
                      <a:xfrm>
                        <a:off x="5382739" y="4209195"/>
                        <a:ext cx="4901405" cy="2450703"/>
                      </a:xfrm>
                      <a:prstGeom prst="rect">
                        <a:avLst/>
                      </a:prstGeom>
                      <a:ln>
                        <a:solidFill>
                          <a:srgbClr val="000000"/>
                        </a:solidFill>
                      </a:ln>
                    </p:spPr>
                  </p:pic>
                </p:oleObj>
              </mc:Fallback>
            </mc:AlternateContent>
          </a:graphicData>
        </a:graphic>
      </p:graphicFrame>
      <p:pic>
        <p:nvPicPr>
          <p:cNvPr id="21" name="Picture 20">
            <a:extLst>
              <a:ext uri="{FF2B5EF4-FFF2-40B4-BE49-F238E27FC236}">
                <a16:creationId xmlns:a16="http://schemas.microsoft.com/office/drawing/2014/main" id="{21FE26DA-5989-7E3A-6A54-F83DDB71125C}"/>
              </a:ext>
            </a:extLst>
          </p:cNvPr>
          <p:cNvPicPr>
            <a:picLocks noChangeAspect="1"/>
          </p:cNvPicPr>
          <p:nvPr/>
        </p:nvPicPr>
        <p:blipFill>
          <a:blip r:embed="rId6"/>
          <a:srcRect l="16899" t="25357" r="17228" b="5707"/>
          <a:stretch>
            <a:fillRect/>
          </a:stretch>
        </p:blipFill>
        <p:spPr>
          <a:xfrm>
            <a:off x="1160963" y="4209195"/>
            <a:ext cx="3546854" cy="2474554"/>
          </a:xfrm>
          <a:prstGeom prst="rect">
            <a:avLst/>
          </a:prstGeom>
        </p:spPr>
      </p:pic>
    </p:spTree>
    <p:extLst>
      <p:ext uri="{BB962C8B-B14F-4D97-AF65-F5344CB8AC3E}">
        <p14:creationId xmlns:p14="http://schemas.microsoft.com/office/powerpoint/2010/main" val="348180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4015D-BF8B-28E8-EE87-952307B44BD0}"/>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52565ABA-DF3A-0B1C-7050-DDB32FC352E2}"/>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B522F42D-C8C9-275F-C74B-E384CFC18FEB}"/>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7B4DB88-F4E0-A66F-4D88-F8755665B85D}"/>
              </a:ext>
            </a:extLst>
          </p:cNvPr>
          <p:cNvSpPr txBox="1"/>
          <p:nvPr/>
        </p:nvSpPr>
        <p:spPr>
          <a:xfrm>
            <a:off x="1359815" y="2090826"/>
            <a:ext cx="9346861"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02. </a:t>
            </a:r>
          </a:p>
          <a:p>
            <a:pPr>
              <a:lnSpc>
                <a:spcPct val="100000"/>
              </a:lnSpc>
            </a:pPr>
            <a:r>
              <a:rPr lang="en-US" sz="5500" dirty="0">
                <a:solidFill>
                  <a:schemeClr val="bg1"/>
                </a:solidFill>
                <a:latin typeface="Sora" pitchFamily="2" charset="77"/>
              </a:rPr>
              <a:t>Approach/Research Questions</a:t>
            </a:r>
          </a:p>
        </p:txBody>
      </p:sp>
      <p:sp>
        <p:nvSpPr>
          <p:cNvPr id="3" name="TextBox 2">
            <a:extLst>
              <a:ext uri="{FF2B5EF4-FFF2-40B4-BE49-F238E27FC236}">
                <a16:creationId xmlns:a16="http://schemas.microsoft.com/office/drawing/2014/main" id="{9E199C23-53B5-7440-5F19-D453D45CDD1E}"/>
              </a:ext>
            </a:extLst>
          </p:cNvPr>
          <p:cNvSpPr txBox="1"/>
          <p:nvPr/>
        </p:nvSpPr>
        <p:spPr>
          <a:xfrm>
            <a:off x="1359816" y="3935020"/>
            <a:ext cx="5732745"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main thrust of the work.</a:t>
            </a:r>
          </a:p>
        </p:txBody>
      </p:sp>
      <p:cxnSp>
        <p:nvCxnSpPr>
          <p:cNvPr id="4" name="Straight Connector 3">
            <a:extLst>
              <a:ext uri="{FF2B5EF4-FFF2-40B4-BE49-F238E27FC236}">
                <a16:creationId xmlns:a16="http://schemas.microsoft.com/office/drawing/2014/main" id="{F83F3D53-DE0F-00C3-79B7-D389330F9E20}"/>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5E1A72DC-123A-EB1A-1E64-197AD1633B36}"/>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DA59ED6A-8D9F-8EC8-6275-9167EC67FC5A}"/>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1003687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C12E7-2F3F-21AD-99C8-0C1027856C2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32F702-1AAA-246A-A7C5-5052DE8295C4}"/>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92F3013-244C-E16A-F104-40970AD1F5F4}"/>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B62B7C16-AA96-A56F-D3F0-AC7E9B787CFE}"/>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237F3155-0EAC-AF49-56FA-F5A7A635F1AD}"/>
              </a:ext>
            </a:extLst>
          </p:cNvPr>
          <p:cNvSpPr txBox="1"/>
          <p:nvPr/>
        </p:nvSpPr>
        <p:spPr>
          <a:xfrm>
            <a:off x="635016" y="698423"/>
            <a:ext cx="10847270"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5000" dirty="0">
                <a:solidFill>
                  <a:srgbClr val="043657"/>
                </a:solidFill>
                <a:latin typeface="Sora" pitchFamily="2" charset="77"/>
              </a:rPr>
              <a:t>Proposed Solution (end-to-end)</a:t>
            </a:r>
          </a:p>
        </p:txBody>
      </p:sp>
      <p:cxnSp>
        <p:nvCxnSpPr>
          <p:cNvPr id="10" name="Straight Connector 9">
            <a:extLst>
              <a:ext uri="{FF2B5EF4-FFF2-40B4-BE49-F238E27FC236}">
                <a16:creationId xmlns:a16="http://schemas.microsoft.com/office/drawing/2014/main" id="{C6C3C2E6-9961-02E7-834E-880E10AF340A}"/>
              </a:ext>
            </a:extLst>
          </p:cNvPr>
          <p:cNvCxnSpPr>
            <a:cxnSpLocks/>
          </p:cNvCxnSpPr>
          <p:nvPr/>
        </p:nvCxnSpPr>
        <p:spPr>
          <a:xfrm>
            <a:off x="5367620" y="1667484"/>
            <a:ext cx="1456759"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11" name="Subtitle 2">
            <a:extLst>
              <a:ext uri="{FF2B5EF4-FFF2-40B4-BE49-F238E27FC236}">
                <a16:creationId xmlns:a16="http://schemas.microsoft.com/office/drawing/2014/main" id="{278A0556-B840-C466-C044-C4019CA6648D}"/>
              </a:ext>
            </a:extLst>
          </p:cNvPr>
          <p:cNvSpPr txBox="1">
            <a:spLocks/>
          </p:cNvSpPr>
          <p:nvPr/>
        </p:nvSpPr>
        <p:spPr>
          <a:xfrm>
            <a:off x="615584" y="5490822"/>
            <a:ext cx="3427745"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Rectify</a:t>
            </a:r>
          </a:p>
        </p:txBody>
      </p:sp>
      <p:sp>
        <p:nvSpPr>
          <p:cNvPr id="12" name="TextBox 11">
            <a:extLst>
              <a:ext uri="{FF2B5EF4-FFF2-40B4-BE49-F238E27FC236}">
                <a16:creationId xmlns:a16="http://schemas.microsoft.com/office/drawing/2014/main" id="{06B33B47-3251-97BD-1C93-91EF13E34E18}"/>
              </a:ext>
            </a:extLst>
          </p:cNvPr>
          <p:cNvSpPr txBox="1"/>
          <p:nvPr/>
        </p:nvSpPr>
        <p:spPr>
          <a:xfrm>
            <a:off x="615584" y="5772551"/>
            <a:ext cx="3427745"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Use a rectification scheme to reduce the irrelevant and enhance the relevant information to enhance contrast.</a:t>
            </a:r>
          </a:p>
        </p:txBody>
      </p:sp>
      <p:sp>
        <p:nvSpPr>
          <p:cNvPr id="19" name="Subtitle 2">
            <a:extLst>
              <a:ext uri="{FF2B5EF4-FFF2-40B4-BE49-F238E27FC236}">
                <a16:creationId xmlns:a16="http://schemas.microsoft.com/office/drawing/2014/main" id="{F8FD406E-656E-E18A-F31F-F7476D4449D8}"/>
              </a:ext>
            </a:extLst>
          </p:cNvPr>
          <p:cNvSpPr txBox="1">
            <a:spLocks/>
          </p:cNvSpPr>
          <p:nvPr/>
        </p:nvSpPr>
        <p:spPr>
          <a:xfrm>
            <a:off x="4351004" y="5511150"/>
            <a:ext cx="339142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Fit Sparse Model</a:t>
            </a:r>
          </a:p>
        </p:txBody>
      </p:sp>
      <p:sp>
        <p:nvSpPr>
          <p:cNvPr id="20" name="TextBox 19">
            <a:extLst>
              <a:ext uri="{FF2B5EF4-FFF2-40B4-BE49-F238E27FC236}">
                <a16:creationId xmlns:a16="http://schemas.microsoft.com/office/drawing/2014/main" id="{912B16E5-7DAE-6362-BE0F-0163E130318E}"/>
              </a:ext>
            </a:extLst>
          </p:cNvPr>
          <p:cNvSpPr txBox="1"/>
          <p:nvPr/>
        </p:nvSpPr>
        <p:spPr>
          <a:xfrm>
            <a:off x="8167885" y="5772551"/>
            <a:ext cx="3427745"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Convert the sparse coefficients into an anytime rule-based model which is easy to understand and apply.</a:t>
            </a:r>
          </a:p>
        </p:txBody>
      </p:sp>
      <p:sp>
        <p:nvSpPr>
          <p:cNvPr id="4" name="Subtitle 2">
            <a:extLst>
              <a:ext uri="{FF2B5EF4-FFF2-40B4-BE49-F238E27FC236}">
                <a16:creationId xmlns:a16="http://schemas.microsoft.com/office/drawing/2014/main" id="{47462E23-9B69-3D1E-3455-AF6E6990F2B1}"/>
              </a:ext>
            </a:extLst>
          </p:cNvPr>
          <p:cNvSpPr txBox="1">
            <a:spLocks/>
          </p:cNvSpPr>
          <p:nvPr/>
        </p:nvSpPr>
        <p:spPr>
          <a:xfrm>
            <a:off x="8167885" y="5449606"/>
            <a:ext cx="3427745"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Compress</a:t>
            </a:r>
          </a:p>
        </p:txBody>
      </p:sp>
      <p:sp>
        <p:nvSpPr>
          <p:cNvPr id="13" name="TextBox 12">
            <a:extLst>
              <a:ext uri="{FF2B5EF4-FFF2-40B4-BE49-F238E27FC236}">
                <a16:creationId xmlns:a16="http://schemas.microsoft.com/office/drawing/2014/main" id="{173283A4-DEF6-DB4A-8C26-76F72571E469}"/>
              </a:ext>
            </a:extLst>
          </p:cNvPr>
          <p:cNvSpPr txBox="1"/>
          <p:nvPr/>
        </p:nvSpPr>
        <p:spPr>
          <a:xfrm>
            <a:off x="4351003" y="5828845"/>
            <a:ext cx="3391422" cy="661463"/>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Use an optimized model fitting technique to converge on a solution via gradient descent.</a:t>
            </a:r>
          </a:p>
        </p:txBody>
      </p:sp>
      <p:sp>
        <p:nvSpPr>
          <p:cNvPr id="14" name="Rectangle 13">
            <a:extLst>
              <a:ext uri="{FF2B5EF4-FFF2-40B4-BE49-F238E27FC236}">
                <a16:creationId xmlns:a16="http://schemas.microsoft.com/office/drawing/2014/main" id="{DEA67C39-0B48-ED14-BDDD-3EEB40DFA3C8}"/>
              </a:ext>
            </a:extLst>
          </p:cNvPr>
          <p:cNvSpPr/>
          <p:nvPr/>
        </p:nvSpPr>
        <p:spPr>
          <a:xfrm>
            <a:off x="642070" y="1841926"/>
            <a:ext cx="3391422" cy="3607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78F4AD77-05EB-F2D7-759A-57BCB09E7212}"/>
              </a:ext>
            </a:extLst>
          </p:cNvPr>
          <p:cNvGrpSpPr/>
          <p:nvPr/>
        </p:nvGrpSpPr>
        <p:grpSpPr>
          <a:xfrm>
            <a:off x="820615" y="2187812"/>
            <a:ext cx="3052986" cy="2771349"/>
            <a:chOff x="820615" y="1922584"/>
            <a:chExt cx="3052986" cy="2771349"/>
          </a:xfrm>
        </p:grpSpPr>
        <p:sp>
          <p:nvSpPr>
            <p:cNvPr id="15" name="Freeform: Shape 14">
              <a:extLst>
                <a:ext uri="{FF2B5EF4-FFF2-40B4-BE49-F238E27FC236}">
                  <a16:creationId xmlns:a16="http://schemas.microsoft.com/office/drawing/2014/main" id="{500294C0-AF93-F8F7-3014-5DE591DBD7A5}"/>
                </a:ext>
              </a:extLst>
            </p:cNvPr>
            <p:cNvSpPr/>
            <p:nvPr/>
          </p:nvSpPr>
          <p:spPr>
            <a:xfrm>
              <a:off x="900511" y="2071077"/>
              <a:ext cx="2860431" cy="1094623"/>
            </a:xfrm>
            <a:custGeom>
              <a:avLst/>
              <a:gdLst>
                <a:gd name="csX0" fmla="*/ 0 w 2860431"/>
                <a:gd name="csY0" fmla="*/ 781539 h 1094623"/>
                <a:gd name="csX1" fmla="*/ 804984 w 2860431"/>
                <a:gd name="csY1" fmla="*/ 109416 h 1094623"/>
                <a:gd name="csX2" fmla="*/ 1461477 w 2860431"/>
                <a:gd name="csY2" fmla="*/ 1086339 h 1094623"/>
                <a:gd name="csX3" fmla="*/ 2039815 w 2860431"/>
                <a:gd name="csY3" fmla="*/ 593970 h 1094623"/>
                <a:gd name="csX4" fmla="*/ 2586892 w 2860431"/>
                <a:gd name="csY4" fmla="*/ 859693 h 1094623"/>
                <a:gd name="csX5" fmla="*/ 2860431 w 2860431"/>
                <a:gd name="csY5" fmla="*/ 0 h 1094623"/>
              </a:gdLst>
              <a:ahLst/>
              <a:cxnLst>
                <a:cxn ang="0">
                  <a:pos x="csX0" y="csY0"/>
                </a:cxn>
                <a:cxn ang="0">
                  <a:pos x="csX1" y="csY1"/>
                </a:cxn>
                <a:cxn ang="0">
                  <a:pos x="csX2" y="csY2"/>
                </a:cxn>
                <a:cxn ang="0">
                  <a:pos x="csX3" y="csY3"/>
                </a:cxn>
                <a:cxn ang="0">
                  <a:pos x="csX4" y="csY4"/>
                </a:cxn>
                <a:cxn ang="0">
                  <a:pos x="csX5" y="csY5"/>
                </a:cxn>
              </a:cxnLst>
              <a:rect l="l" t="t" r="r" b="b"/>
              <a:pathLst>
                <a:path w="2860431" h="1094623">
                  <a:moveTo>
                    <a:pt x="0" y="781539"/>
                  </a:moveTo>
                  <a:cubicBezTo>
                    <a:pt x="280702" y="420077"/>
                    <a:pt x="561405" y="58616"/>
                    <a:pt x="804984" y="109416"/>
                  </a:cubicBezTo>
                  <a:cubicBezTo>
                    <a:pt x="1048563" y="160216"/>
                    <a:pt x="1255672" y="1005580"/>
                    <a:pt x="1461477" y="1086339"/>
                  </a:cubicBezTo>
                  <a:cubicBezTo>
                    <a:pt x="1667282" y="1167098"/>
                    <a:pt x="1852246" y="631744"/>
                    <a:pt x="2039815" y="593970"/>
                  </a:cubicBezTo>
                  <a:cubicBezTo>
                    <a:pt x="2227384" y="556196"/>
                    <a:pt x="2450123" y="958688"/>
                    <a:pt x="2586892" y="859693"/>
                  </a:cubicBezTo>
                  <a:cubicBezTo>
                    <a:pt x="2723661" y="760698"/>
                    <a:pt x="2792046" y="380349"/>
                    <a:pt x="2860431" y="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FF2701-F3A6-99DE-206D-7F904B51A2C0}"/>
                </a:ext>
              </a:extLst>
            </p:cNvPr>
            <p:cNvSpPr/>
            <p:nvPr/>
          </p:nvSpPr>
          <p:spPr>
            <a:xfrm>
              <a:off x="820615" y="2368062"/>
              <a:ext cx="3052986" cy="400471"/>
            </a:xfrm>
            <a:prstGeom prst="rect">
              <a:avLst/>
            </a:prstGeom>
            <a:solidFill>
              <a:schemeClr val="accent1">
                <a:alpha val="24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D86D57D1-C288-9410-DD2F-168E95FDA85B}"/>
                </a:ext>
              </a:extLst>
            </p:cNvPr>
            <p:cNvSpPr/>
            <p:nvPr/>
          </p:nvSpPr>
          <p:spPr>
            <a:xfrm>
              <a:off x="2244593" y="3513439"/>
              <a:ext cx="451666" cy="544651"/>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1EFD82B6-1B7A-0B3E-CA4B-53372DAE3B98}"/>
                </a:ext>
              </a:extLst>
            </p:cNvPr>
            <p:cNvGrpSpPr/>
            <p:nvPr/>
          </p:nvGrpSpPr>
          <p:grpSpPr>
            <a:xfrm>
              <a:off x="820615" y="1922584"/>
              <a:ext cx="3052986" cy="2769597"/>
              <a:chOff x="820615" y="1922585"/>
              <a:chExt cx="3052986" cy="1594338"/>
            </a:xfrm>
          </p:grpSpPr>
          <p:cxnSp>
            <p:nvCxnSpPr>
              <p:cNvPr id="25" name="Straight Connector 24">
                <a:extLst>
                  <a:ext uri="{FF2B5EF4-FFF2-40B4-BE49-F238E27FC236}">
                    <a16:creationId xmlns:a16="http://schemas.microsoft.com/office/drawing/2014/main" id="{41F9D073-7BCC-AA7C-3EED-058E0F678E2F}"/>
                  </a:ext>
                </a:extLst>
              </p:cNvPr>
              <p:cNvCxnSpPr>
                <a:cxnSpLocks/>
              </p:cNvCxnSpPr>
              <p:nvPr/>
            </p:nvCxnSpPr>
            <p:spPr>
              <a:xfrm>
                <a:off x="969110"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C743917-7BFE-CCAA-4E5E-660D99B7EE24}"/>
                  </a:ext>
                </a:extLst>
              </p:cNvPr>
              <p:cNvCxnSpPr>
                <a:cxnSpLocks/>
              </p:cNvCxnSpPr>
              <p:nvPr/>
            </p:nvCxnSpPr>
            <p:spPr>
              <a:xfrm>
                <a:off x="1309070"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7BEF4D0-ED8E-4E7A-08B2-EC6D2D977C76}"/>
                  </a:ext>
                </a:extLst>
              </p:cNvPr>
              <p:cNvCxnSpPr>
                <a:cxnSpLocks/>
              </p:cNvCxnSpPr>
              <p:nvPr/>
            </p:nvCxnSpPr>
            <p:spPr>
              <a:xfrm>
                <a:off x="1899131"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29D8D39-17F8-0C7F-8B84-8E12D3AA4C56}"/>
                  </a:ext>
                </a:extLst>
              </p:cNvPr>
              <p:cNvCxnSpPr>
                <a:cxnSpLocks/>
              </p:cNvCxnSpPr>
              <p:nvPr/>
            </p:nvCxnSpPr>
            <p:spPr>
              <a:xfrm>
                <a:off x="2102334"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1113E62-BD29-C379-79B4-C75ADE9A571D}"/>
                  </a:ext>
                </a:extLst>
              </p:cNvPr>
              <p:cNvCxnSpPr>
                <a:cxnSpLocks/>
              </p:cNvCxnSpPr>
              <p:nvPr/>
            </p:nvCxnSpPr>
            <p:spPr>
              <a:xfrm>
                <a:off x="2809624"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2C3D696-23C3-5D92-0227-522421ED922B}"/>
                  </a:ext>
                </a:extLst>
              </p:cNvPr>
              <p:cNvCxnSpPr>
                <a:cxnSpLocks/>
              </p:cNvCxnSpPr>
              <p:nvPr/>
            </p:nvCxnSpPr>
            <p:spPr>
              <a:xfrm>
                <a:off x="3180858"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66B6BDA-1F21-3E5B-4453-98B657380952}"/>
                  </a:ext>
                </a:extLst>
              </p:cNvPr>
              <p:cNvCxnSpPr>
                <a:cxnSpLocks/>
              </p:cNvCxnSpPr>
              <p:nvPr/>
            </p:nvCxnSpPr>
            <p:spPr>
              <a:xfrm>
                <a:off x="3614611"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7975312-F7B9-921D-CB88-E0D9AC2953B1}"/>
                  </a:ext>
                </a:extLst>
              </p:cNvPr>
              <p:cNvCxnSpPr>
                <a:cxnSpLocks/>
              </p:cNvCxnSpPr>
              <p:nvPr/>
            </p:nvCxnSpPr>
            <p:spPr>
              <a:xfrm>
                <a:off x="3690604"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E52C20F-2E48-A593-F978-6455009B56FC}"/>
                  </a:ext>
                </a:extLst>
              </p:cNvPr>
              <p:cNvCxnSpPr>
                <a:cxnSpLocks/>
              </p:cNvCxnSpPr>
              <p:nvPr/>
            </p:nvCxnSpPr>
            <p:spPr>
              <a:xfrm>
                <a:off x="820615"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A40FFB5-4758-B9CB-A6C4-A7ADA18B6B63}"/>
                  </a:ext>
                </a:extLst>
              </p:cNvPr>
              <p:cNvCxnSpPr>
                <a:cxnSpLocks/>
              </p:cNvCxnSpPr>
              <p:nvPr/>
            </p:nvCxnSpPr>
            <p:spPr>
              <a:xfrm>
                <a:off x="3873601"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DE9D1331-3481-E619-3B03-C281871F40FB}"/>
                </a:ext>
              </a:extLst>
            </p:cNvPr>
            <p:cNvGrpSpPr/>
            <p:nvPr/>
          </p:nvGrpSpPr>
          <p:grpSpPr>
            <a:xfrm>
              <a:off x="820615" y="4478100"/>
              <a:ext cx="3052986" cy="215833"/>
              <a:chOff x="851095" y="4103526"/>
              <a:chExt cx="3052986" cy="215833"/>
            </a:xfrm>
          </p:grpSpPr>
          <p:cxnSp>
            <p:nvCxnSpPr>
              <p:cNvPr id="21" name="Straight Connector 20">
                <a:extLst>
                  <a:ext uri="{FF2B5EF4-FFF2-40B4-BE49-F238E27FC236}">
                    <a16:creationId xmlns:a16="http://schemas.microsoft.com/office/drawing/2014/main" id="{193DE5D0-B01C-4656-4149-301B28FD5446}"/>
                  </a:ext>
                </a:extLst>
              </p:cNvPr>
              <p:cNvCxnSpPr>
                <a:cxnSpLocks/>
              </p:cNvCxnSpPr>
              <p:nvPr/>
            </p:nvCxnSpPr>
            <p:spPr>
              <a:xfrm>
                <a:off x="851095" y="4319359"/>
                <a:ext cx="14849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ED1532A-75EF-5198-948E-8651875348EB}"/>
                  </a:ext>
                </a:extLst>
              </p:cNvPr>
              <p:cNvCxnSpPr>
                <a:cxnSpLocks/>
              </p:cNvCxnSpPr>
              <p:nvPr/>
            </p:nvCxnSpPr>
            <p:spPr>
              <a:xfrm>
                <a:off x="999590" y="4103526"/>
                <a:ext cx="3399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4AC3940-8B1C-2867-9BBB-5DD5F1929DA0}"/>
                  </a:ext>
                </a:extLst>
              </p:cNvPr>
              <p:cNvCxnSpPr>
                <a:cxnSpLocks/>
              </p:cNvCxnSpPr>
              <p:nvPr/>
            </p:nvCxnSpPr>
            <p:spPr>
              <a:xfrm>
                <a:off x="1339550" y="4319359"/>
                <a:ext cx="59006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7FA5E2A-A260-E884-9163-74D01D786CD7}"/>
                  </a:ext>
                </a:extLst>
              </p:cNvPr>
              <p:cNvCxnSpPr>
                <a:cxnSpLocks/>
              </p:cNvCxnSpPr>
              <p:nvPr/>
            </p:nvCxnSpPr>
            <p:spPr>
              <a:xfrm>
                <a:off x="1929611" y="4103526"/>
                <a:ext cx="2032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A48ED72-79F4-A201-D054-D3B21B93368F}"/>
                  </a:ext>
                </a:extLst>
              </p:cNvPr>
              <p:cNvCxnSpPr>
                <a:cxnSpLocks/>
              </p:cNvCxnSpPr>
              <p:nvPr/>
            </p:nvCxnSpPr>
            <p:spPr>
              <a:xfrm>
                <a:off x="2132814" y="4319359"/>
                <a:ext cx="70729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F5B6CCF-BC7E-8BFC-D46E-9337C5B2F373}"/>
                  </a:ext>
                </a:extLst>
              </p:cNvPr>
              <p:cNvCxnSpPr>
                <a:cxnSpLocks/>
              </p:cNvCxnSpPr>
              <p:nvPr/>
            </p:nvCxnSpPr>
            <p:spPr>
              <a:xfrm>
                <a:off x="2840104" y="4103526"/>
                <a:ext cx="3712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F3939F1-4AC8-B817-D2A1-2D19F6CD09D3}"/>
                  </a:ext>
                </a:extLst>
              </p:cNvPr>
              <p:cNvCxnSpPr>
                <a:cxnSpLocks/>
              </p:cNvCxnSpPr>
              <p:nvPr/>
            </p:nvCxnSpPr>
            <p:spPr>
              <a:xfrm>
                <a:off x="3211338" y="4319359"/>
                <a:ext cx="43375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218057D-3C30-A8CA-431E-298D1B4412DD}"/>
                  </a:ext>
                </a:extLst>
              </p:cNvPr>
              <p:cNvCxnSpPr>
                <a:cxnSpLocks/>
              </p:cNvCxnSpPr>
              <p:nvPr/>
            </p:nvCxnSpPr>
            <p:spPr>
              <a:xfrm>
                <a:off x="3645091" y="4103526"/>
                <a:ext cx="7599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B0D535-EDF1-47DA-84AD-93D44587D61A}"/>
                  </a:ext>
                </a:extLst>
              </p:cNvPr>
              <p:cNvCxnSpPr>
                <a:cxnSpLocks/>
              </p:cNvCxnSpPr>
              <p:nvPr/>
            </p:nvCxnSpPr>
            <p:spPr>
              <a:xfrm>
                <a:off x="3718464" y="4319359"/>
                <a:ext cx="1856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696262D-8040-5292-6145-2C62397A19C8}"/>
                  </a:ext>
                </a:extLst>
              </p:cNvPr>
              <p:cNvCxnSpPr>
                <a:cxnSpLocks/>
              </p:cNvCxnSpPr>
              <p:nvPr/>
            </p:nvCxnSpPr>
            <p:spPr>
              <a:xfrm>
                <a:off x="999590"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7660DAF1-2D8B-502C-6708-83761DC453A7}"/>
                  </a:ext>
                </a:extLst>
              </p:cNvPr>
              <p:cNvCxnSpPr>
                <a:cxnSpLocks/>
              </p:cNvCxnSpPr>
              <p:nvPr/>
            </p:nvCxnSpPr>
            <p:spPr>
              <a:xfrm>
                <a:off x="1339550"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13F4B57A-B88D-16BF-CFC7-ACD260FAE409}"/>
                  </a:ext>
                </a:extLst>
              </p:cNvPr>
              <p:cNvCxnSpPr>
                <a:cxnSpLocks/>
              </p:cNvCxnSpPr>
              <p:nvPr/>
            </p:nvCxnSpPr>
            <p:spPr>
              <a:xfrm>
                <a:off x="1929611"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E68CB8D-26EE-1397-D6B6-613E4A6917A7}"/>
                  </a:ext>
                </a:extLst>
              </p:cNvPr>
              <p:cNvCxnSpPr>
                <a:cxnSpLocks/>
              </p:cNvCxnSpPr>
              <p:nvPr/>
            </p:nvCxnSpPr>
            <p:spPr>
              <a:xfrm>
                <a:off x="2130374"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1566D19-EC97-39A7-C87A-1B5EE468FAD4}"/>
                  </a:ext>
                </a:extLst>
              </p:cNvPr>
              <p:cNvCxnSpPr>
                <a:cxnSpLocks/>
              </p:cNvCxnSpPr>
              <p:nvPr/>
            </p:nvCxnSpPr>
            <p:spPr>
              <a:xfrm>
                <a:off x="2840104"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D97EDEA1-1ACC-084F-FBAD-9468AFBDC30B}"/>
                  </a:ext>
                </a:extLst>
              </p:cNvPr>
              <p:cNvCxnSpPr>
                <a:cxnSpLocks/>
              </p:cNvCxnSpPr>
              <p:nvPr/>
            </p:nvCxnSpPr>
            <p:spPr>
              <a:xfrm>
                <a:off x="3211338"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69901A29-777D-3E92-6A7A-5CD5AD8B7D7D}"/>
                  </a:ext>
                </a:extLst>
              </p:cNvPr>
              <p:cNvCxnSpPr>
                <a:cxnSpLocks/>
              </p:cNvCxnSpPr>
              <p:nvPr/>
            </p:nvCxnSpPr>
            <p:spPr>
              <a:xfrm>
                <a:off x="3645091"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43C294CB-B218-8BAC-4AA4-13879C7B9B1F}"/>
                  </a:ext>
                </a:extLst>
              </p:cNvPr>
              <p:cNvCxnSpPr>
                <a:cxnSpLocks/>
              </p:cNvCxnSpPr>
              <p:nvPr/>
            </p:nvCxnSpPr>
            <p:spPr>
              <a:xfrm>
                <a:off x="3718464"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65" name="Rectangle 64">
            <a:extLst>
              <a:ext uri="{FF2B5EF4-FFF2-40B4-BE49-F238E27FC236}">
                <a16:creationId xmlns:a16="http://schemas.microsoft.com/office/drawing/2014/main" id="{52E5DADC-761A-C236-4821-B13625069637}"/>
              </a:ext>
            </a:extLst>
          </p:cNvPr>
          <p:cNvSpPr/>
          <p:nvPr/>
        </p:nvSpPr>
        <p:spPr>
          <a:xfrm>
            <a:off x="4351002" y="1841926"/>
            <a:ext cx="3391422" cy="3607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61F0843-1B7E-9638-1867-EE1CC09B2B42}"/>
              </a:ext>
            </a:extLst>
          </p:cNvPr>
          <p:cNvSpPr/>
          <p:nvPr/>
        </p:nvSpPr>
        <p:spPr>
          <a:xfrm>
            <a:off x="8167885" y="1841926"/>
            <a:ext cx="3391422" cy="3607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gradient descent convex function">
            <a:extLst>
              <a:ext uri="{FF2B5EF4-FFF2-40B4-BE49-F238E27FC236}">
                <a16:creationId xmlns:a16="http://schemas.microsoft.com/office/drawing/2014/main" id="{5526B97B-B707-33CD-C982-87C2D60F3A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0077" y="2504470"/>
            <a:ext cx="3331088" cy="2175488"/>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611DADAC-038B-B54B-99E6-82CB08CAFD09}"/>
              </a:ext>
            </a:extLst>
          </p:cNvPr>
          <p:cNvGrpSpPr/>
          <p:nvPr/>
        </p:nvGrpSpPr>
        <p:grpSpPr>
          <a:xfrm>
            <a:off x="8625922" y="2134306"/>
            <a:ext cx="2596968" cy="1703694"/>
            <a:chOff x="8651631" y="2101844"/>
            <a:chExt cx="2289907" cy="1071202"/>
          </a:xfrm>
        </p:grpSpPr>
        <p:cxnSp>
          <p:nvCxnSpPr>
            <p:cNvPr id="68" name="Straight Arrow Connector 67">
              <a:extLst>
                <a:ext uri="{FF2B5EF4-FFF2-40B4-BE49-F238E27FC236}">
                  <a16:creationId xmlns:a16="http://schemas.microsoft.com/office/drawing/2014/main" id="{228E94FE-D87B-CFE7-FF0D-95B556FD8CCE}"/>
                </a:ext>
              </a:extLst>
            </p:cNvPr>
            <p:cNvCxnSpPr/>
            <p:nvPr/>
          </p:nvCxnSpPr>
          <p:spPr>
            <a:xfrm flipV="1">
              <a:off x="8651631" y="2101844"/>
              <a:ext cx="0" cy="106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C8FF09CD-A03E-118C-10E0-52373027CF29}"/>
                </a:ext>
              </a:extLst>
            </p:cNvPr>
            <p:cNvCxnSpPr>
              <a:cxnSpLocks/>
            </p:cNvCxnSpPr>
            <p:nvPr/>
          </p:nvCxnSpPr>
          <p:spPr>
            <a:xfrm>
              <a:off x="8651631" y="3173046"/>
              <a:ext cx="22899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4" name="TextBox 73">
            <a:extLst>
              <a:ext uri="{FF2B5EF4-FFF2-40B4-BE49-F238E27FC236}">
                <a16:creationId xmlns:a16="http://schemas.microsoft.com/office/drawing/2014/main" id="{F639F089-92B5-BEC5-6E97-50820AFBBE8E}"/>
              </a:ext>
            </a:extLst>
          </p:cNvPr>
          <p:cNvSpPr txBox="1"/>
          <p:nvPr/>
        </p:nvSpPr>
        <p:spPr>
          <a:xfrm rot="16200000">
            <a:off x="7531636" y="2771778"/>
            <a:ext cx="1763111" cy="369332"/>
          </a:xfrm>
          <a:prstGeom prst="rect">
            <a:avLst/>
          </a:prstGeom>
          <a:noFill/>
        </p:spPr>
        <p:txBody>
          <a:bodyPr wrap="none" rtlCol="0">
            <a:spAutoFit/>
          </a:bodyPr>
          <a:lstStyle/>
          <a:p>
            <a:r>
              <a:rPr lang="en-US" dirty="0"/>
              <a:t>Raw Coefficient</a:t>
            </a:r>
          </a:p>
        </p:txBody>
      </p:sp>
      <p:sp>
        <p:nvSpPr>
          <p:cNvPr id="75" name="TextBox 74">
            <a:extLst>
              <a:ext uri="{FF2B5EF4-FFF2-40B4-BE49-F238E27FC236}">
                <a16:creationId xmlns:a16="http://schemas.microsoft.com/office/drawing/2014/main" id="{5EA1BC4D-9771-3E24-9C82-0A88A4127DA5}"/>
              </a:ext>
            </a:extLst>
          </p:cNvPr>
          <p:cNvSpPr txBox="1"/>
          <p:nvPr/>
        </p:nvSpPr>
        <p:spPr>
          <a:xfrm>
            <a:off x="9006374" y="3838000"/>
            <a:ext cx="1574983" cy="369332"/>
          </a:xfrm>
          <a:prstGeom prst="rect">
            <a:avLst/>
          </a:prstGeom>
          <a:noFill/>
        </p:spPr>
        <p:txBody>
          <a:bodyPr wrap="none" rtlCol="0">
            <a:spAutoFit/>
          </a:bodyPr>
          <a:lstStyle/>
          <a:p>
            <a:r>
              <a:rPr lang="en-US" dirty="0"/>
              <a:t>Features (A-Z)</a:t>
            </a:r>
          </a:p>
        </p:txBody>
      </p:sp>
      <p:sp>
        <p:nvSpPr>
          <p:cNvPr id="76" name="Rectangle 75">
            <a:extLst>
              <a:ext uri="{FF2B5EF4-FFF2-40B4-BE49-F238E27FC236}">
                <a16:creationId xmlns:a16="http://schemas.microsoft.com/office/drawing/2014/main" id="{D5F661E9-D8B6-3F7A-6C27-845404833782}"/>
              </a:ext>
            </a:extLst>
          </p:cNvPr>
          <p:cNvSpPr/>
          <p:nvPr/>
        </p:nvSpPr>
        <p:spPr>
          <a:xfrm>
            <a:off x="8976360" y="2525859"/>
            <a:ext cx="45719" cy="131039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CC0754-49AD-98E7-6AC6-19AFA584040B}"/>
              </a:ext>
            </a:extLst>
          </p:cNvPr>
          <p:cNvSpPr/>
          <p:nvPr/>
        </p:nvSpPr>
        <p:spPr>
          <a:xfrm>
            <a:off x="9251146" y="2539525"/>
            <a:ext cx="45719" cy="129673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B3DB08E-EE2A-3F72-4D0C-FA9A2D6E072A}"/>
              </a:ext>
            </a:extLst>
          </p:cNvPr>
          <p:cNvSpPr/>
          <p:nvPr/>
        </p:nvSpPr>
        <p:spPr>
          <a:xfrm>
            <a:off x="10292869" y="2434640"/>
            <a:ext cx="45719" cy="14016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1C91887-9CAB-CCE0-2C5E-B92A844969C3}"/>
              </a:ext>
            </a:extLst>
          </p:cNvPr>
          <p:cNvSpPr/>
          <p:nvPr/>
        </p:nvSpPr>
        <p:spPr>
          <a:xfrm>
            <a:off x="10810424" y="2573816"/>
            <a:ext cx="45719" cy="126243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3A2AB2F2-CF78-FA1B-DF9A-DD3FEB152BD6}"/>
              </a:ext>
            </a:extLst>
          </p:cNvPr>
          <p:cNvSpPr txBox="1"/>
          <p:nvPr/>
        </p:nvSpPr>
        <p:spPr>
          <a:xfrm>
            <a:off x="8842630" y="2094329"/>
            <a:ext cx="312906" cy="369332"/>
          </a:xfrm>
          <a:prstGeom prst="rect">
            <a:avLst/>
          </a:prstGeom>
          <a:noFill/>
        </p:spPr>
        <p:txBody>
          <a:bodyPr wrap="none" rtlCol="0">
            <a:spAutoFit/>
          </a:bodyPr>
          <a:lstStyle/>
          <a:p>
            <a:r>
              <a:rPr lang="en-US" dirty="0"/>
              <a:t>E</a:t>
            </a:r>
          </a:p>
        </p:txBody>
      </p:sp>
      <p:sp>
        <p:nvSpPr>
          <p:cNvPr id="81" name="TextBox 80">
            <a:extLst>
              <a:ext uri="{FF2B5EF4-FFF2-40B4-BE49-F238E27FC236}">
                <a16:creationId xmlns:a16="http://schemas.microsoft.com/office/drawing/2014/main" id="{1771B7E0-57CD-14E1-84E1-D74F4EFBD3F6}"/>
              </a:ext>
            </a:extLst>
          </p:cNvPr>
          <p:cNvSpPr txBox="1"/>
          <p:nvPr/>
        </p:nvSpPr>
        <p:spPr>
          <a:xfrm>
            <a:off x="9102835" y="2094329"/>
            <a:ext cx="348172" cy="369332"/>
          </a:xfrm>
          <a:prstGeom prst="rect">
            <a:avLst/>
          </a:prstGeom>
          <a:noFill/>
        </p:spPr>
        <p:txBody>
          <a:bodyPr wrap="none" rtlCol="0">
            <a:spAutoFit/>
          </a:bodyPr>
          <a:lstStyle/>
          <a:p>
            <a:r>
              <a:rPr lang="en-US" dirty="0"/>
              <a:t>H</a:t>
            </a:r>
          </a:p>
        </p:txBody>
      </p:sp>
      <p:sp>
        <p:nvSpPr>
          <p:cNvPr id="82" name="TextBox 81">
            <a:extLst>
              <a:ext uri="{FF2B5EF4-FFF2-40B4-BE49-F238E27FC236}">
                <a16:creationId xmlns:a16="http://schemas.microsoft.com/office/drawing/2014/main" id="{5502EF66-6DED-A015-A1B9-D2997662D535}"/>
              </a:ext>
            </a:extLst>
          </p:cNvPr>
          <p:cNvSpPr txBox="1"/>
          <p:nvPr/>
        </p:nvSpPr>
        <p:spPr>
          <a:xfrm>
            <a:off x="10136416" y="2094329"/>
            <a:ext cx="317716" cy="369332"/>
          </a:xfrm>
          <a:prstGeom prst="rect">
            <a:avLst/>
          </a:prstGeom>
          <a:noFill/>
        </p:spPr>
        <p:txBody>
          <a:bodyPr wrap="none" rtlCol="0">
            <a:spAutoFit/>
          </a:bodyPr>
          <a:lstStyle/>
          <a:p>
            <a:r>
              <a:rPr lang="en-US" dirty="0"/>
              <a:t>P</a:t>
            </a:r>
          </a:p>
        </p:txBody>
      </p:sp>
      <p:sp>
        <p:nvSpPr>
          <p:cNvPr id="83" name="TextBox 82">
            <a:extLst>
              <a:ext uri="{FF2B5EF4-FFF2-40B4-BE49-F238E27FC236}">
                <a16:creationId xmlns:a16="http://schemas.microsoft.com/office/drawing/2014/main" id="{224BE8BC-65CB-FE86-EA32-F81A5545CA8F}"/>
              </a:ext>
            </a:extLst>
          </p:cNvPr>
          <p:cNvSpPr txBox="1"/>
          <p:nvPr/>
        </p:nvSpPr>
        <p:spPr>
          <a:xfrm>
            <a:off x="10638358" y="2094329"/>
            <a:ext cx="389850" cy="369332"/>
          </a:xfrm>
          <a:prstGeom prst="rect">
            <a:avLst/>
          </a:prstGeom>
          <a:noFill/>
        </p:spPr>
        <p:txBody>
          <a:bodyPr wrap="none" rtlCol="0">
            <a:spAutoFit/>
          </a:bodyPr>
          <a:lstStyle/>
          <a:p>
            <a:r>
              <a:rPr lang="en-US" dirty="0"/>
              <a:t>W</a:t>
            </a:r>
          </a:p>
        </p:txBody>
      </p:sp>
      <p:sp>
        <p:nvSpPr>
          <p:cNvPr id="84" name="Arrow: Down 83">
            <a:extLst>
              <a:ext uri="{FF2B5EF4-FFF2-40B4-BE49-F238E27FC236}">
                <a16:creationId xmlns:a16="http://schemas.microsoft.com/office/drawing/2014/main" id="{A74BF30B-537B-6083-06FE-0A5FC37AC19D}"/>
              </a:ext>
            </a:extLst>
          </p:cNvPr>
          <p:cNvSpPr/>
          <p:nvPr/>
        </p:nvSpPr>
        <p:spPr>
          <a:xfrm>
            <a:off x="9637763" y="4211934"/>
            <a:ext cx="451666" cy="544651"/>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26C1E92-3870-1278-0E7D-7E7A6C441D66}"/>
              </a:ext>
            </a:extLst>
          </p:cNvPr>
          <p:cNvSpPr txBox="1"/>
          <p:nvPr/>
        </p:nvSpPr>
        <p:spPr>
          <a:xfrm>
            <a:off x="9174496" y="4868085"/>
            <a:ext cx="1463862" cy="369332"/>
          </a:xfrm>
          <a:prstGeom prst="rect">
            <a:avLst/>
          </a:prstGeom>
          <a:noFill/>
        </p:spPr>
        <p:txBody>
          <a:bodyPr wrap="none" rtlCol="0">
            <a:spAutoFit/>
          </a:bodyPr>
          <a:lstStyle/>
          <a:p>
            <a:r>
              <a:rPr lang="en-US" dirty="0"/>
              <a:t>E + H + P + W</a:t>
            </a:r>
          </a:p>
        </p:txBody>
      </p:sp>
      <p:sp>
        <p:nvSpPr>
          <p:cNvPr id="86" name="Rectangle 85">
            <a:extLst>
              <a:ext uri="{FF2B5EF4-FFF2-40B4-BE49-F238E27FC236}">
                <a16:creationId xmlns:a16="http://schemas.microsoft.com/office/drawing/2014/main" id="{AF675D60-1CEC-A0A9-9813-3C05CDFE3E03}"/>
              </a:ext>
            </a:extLst>
          </p:cNvPr>
          <p:cNvSpPr/>
          <p:nvPr/>
        </p:nvSpPr>
        <p:spPr>
          <a:xfrm flipH="1">
            <a:off x="10093883" y="3713006"/>
            <a:ext cx="45719" cy="12324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9341EC3-DF10-2875-309F-8D53CB98E6D9}"/>
              </a:ext>
            </a:extLst>
          </p:cNvPr>
          <p:cNvSpPr/>
          <p:nvPr/>
        </p:nvSpPr>
        <p:spPr>
          <a:xfrm flipH="1">
            <a:off x="10708381" y="3840858"/>
            <a:ext cx="55667" cy="4786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3D460E8-8EF1-44C9-90AC-972C68306DE8}"/>
              </a:ext>
            </a:extLst>
          </p:cNvPr>
          <p:cNvSpPr/>
          <p:nvPr/>
        </p:nvSpPr>
        <p:spPr>
          <a:xfrm flipH="1">
            <a:off x="9182593" y="3713006"/>
            <a:ext cx="45719" cy="12324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7954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EF687-AF65-D8BB-052A-0528F8325DA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ABDA2C2-32F2-DEBC-E8EA-F68607BD02D8}"/>
              </a:ext>
            </a:extLst>
          </p:cNvPr>
          <p:cNvSpPr/>
          <p:nvPr/>
        </p:nvSpPr>
        <p:spPr>
          <a:xfrm>
            <a:off x="0" y="0"/>
            <a:ext cx="10333850" cy="6858000"/>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7C93A06-6FD6-0488-2B10-88F9A3B522DA}"/>
              </a:ext>
            </a:extLst>
          </p:cNvPr>
          <p:cNvPicPr>
            <a:picLocks noChangeAspect="1"/>
          </p:cNvPicPr>
          <p:nvPr/>
        </p:nvPicPr>
        <p:blipFill>
          <a:blip r:embed="rId3">
            <a:alphaModFix amt="34000"/>
          </a:blip>
          <a:srcRect t="24723" r="5996" b="26265"/>
          <a:stretch>
            <a:fillRect/>
          </a:stretch>
        </p:blipFill>
        <p:spPr>
          <a:xfrm>
            <a:off x="-29190" y="-5191"/>
            <a:ext cx="8865462" cy="6858000"/>
          </a:xfrm>
          <a:prstGeom prst="rect">
            <a:avLst/>
          </a:prstGeom>
        </p:spPr>
      </p:pic>
      <p:sp>
        <p:nvSpPr>
          <p:cNvPr id="2" name="TextBox 1">
            <a:extLst>
              <a:ext uri="{FF2B5EF4-FFF2-40B4-BE49-F238E27FC236}">
                <a16:creationId xmlns:a16="http://schemas.microsoft.com/office/drawing/2014/main" id="{36E09FDC-7BF1-2CF5-5A69-A0F404CFC0AC}"/>
              </a:ext>
            </a:extLst>
          </p:cNvPr>
          <p:cNvSpPr txBox="1"/>
          <p:nvPr/>
        </p:nvSpPr>
        <p:spPr>
          <a:xfrm>
            <a:off x="509453" y="379483"/>
            <a:ext cx="5586547" cy="64633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dirty="0">
                <a:solidFill>
                  <a:schemeClr val="bg1"/>
                </a:solidFill>
                <a:latin typeface="Sora" pitchFamily="2" charset="77"/>
              </a:rPr>
              <a:t>Critical Range</a:t>
            </a:r>
          </a:p>
        </p:txBody>
      </p:sp>
      <p:sp>
        <p:nvSpPr>
          <p:cNvPr id="3" name="TextBox 2">
            <a:extLst>
              <a:ext uri="{FF2B5EF4-FFF2-40B4-BE49-F238E27FC236}">
                <a16:creationId xmlns:a16="http://schemas.microsoft.com/office/drawing/2014/main" id="{2CCE861B-D8E7-CF47-460F-E121F02E78F5}"/>
              </a:ext>
            </a:extLst>
          </p:cNvPr>
          <p:cNvSpPr txBox="1"/>
          <p:nvPr/>
        </p:nvSpPr>
        <p:spPr>
          <a:xfrm>
            <a:off x="509453" y="1618274"/>
            <a:ext cx="9619284" cy="961545"/>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A critical range describes a condition in which an event has a non-zero chance of occurring. In its simplest manifestation for independent variables, it is a min and max describing all times in which that event has ever occurred, but may be a more complex association if variables are not independent.  In short, rectification turns continuous, correlated signals into logical indicators.</a:t>
            </a:r>
          </a:p>
        </p:txBody>
      </p:sp>
      <p:cxnSp>
        <p:nvCxnSpPr>
          <p:cNvPr id="4" name="Straight Connector 3">
            <a:extLst>
              <a:ext uri="{FF2B5EF4-FFF2-40B4-BE49-F238E27FC236}">
                <a16:creationId xmlns:a16="http://schemas.microsoft.com/office/drawing/2014/main" id="{D63AD51B-BC3E-8EFB-1052-688A53729A64}"/>
              </a:ext>
            </a:extLst>
          </p:cNvPr>
          <p:cNvCxnSpPr>
            <a:cxnSpLocks/>
          </p:cNvCxnSpPr>
          <p:nvPr/>
        </p:nvCxnSpPr>
        <p:spPr>
          <a:xfrm>
            <a:off x="634960" y="1074702"/>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5" name="Subtitle 2">
            <a:extLst>
              <a:ext uri="{FF2B5EF4-FFF2-40B4-BE49-F238E27FC236}">
                <a16:creationId xmlns:a16="http://schemas.microsoft.com/office/drawing/2014/main" id="{B6D7A604-A44C-ECE7-3419-2E31E034E509}"/>
              </a:ext>
            </a:extLst>
          </p:cNvPr>
          <p:cNvSpPr txBox="1">
            <a:spLocks/>
          </p:cNvSpPr>
          <p:nvPr/>
        </p:nvSpPr>
        <p:spPr>
          <a:xfrm>
            <a:off x="509453" y="1303431"/>
            <a:ext cx="3013346"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Definition</a:t>
            </a:r>
          </a:p>
        </p:txBody>
      </p:sp>
      <p:grpSp>
        <p:nvGrpSpPr>
          <p:cNvPr id="21" name="Group 20">
            <a:extLst>
              <a:ext uri="{FF2B5EF4-FFF2-40B4-BE49-F238E27FC236}">
                <a16:creationId xmlns:a16="http://schemas.microsoft.com/office/drawing/2014/main" id="{64EA913C-9E8B-B66C-3013-B04C0D83FFD1}"/>
              </a:ext>
            </a:extLst>
          </p:cNvPr>
          <p:cNvGrpSpPr/>
          <p:nvPr/>
        </p:nvGrpSpPr>
        <p:grpSpPr>
          <a:xfrm>
            <a:off x="634960" y="2741633"/>
            <a:ext cx="5242209" cy="520288"/>
            <a:chOff x="634960" y="3163665"/>
            <a:chExt cx="5242209" cy="520288"/>
          </a:xfrm>
        </p:grpSpPr>
        <p:sp>
          <p:nvSpPr>
            <p:cNvPr id="14" name="Rectangle 13">
              <a:extLst>
                <a:ext uri="{FF2B5EF4-FFF2-40B4-BE49-F238E27FC236}">
                  <a16:creationId xmlns:a16="http://schemas.microsoft.com/office/drawing/2014/main" id="{5B45875D-1E13-60DF-D886-00BBBB35D6CA}"/>
                </a:ext>
              </a:extLst>
            </p:cNvPr>
            <p:cNvSpPr/>
            <p:nvPr/>
          </p:nvSpPr>
          <p:spPr>
            <a:xfrm>
              <a:off x="634960" y="3163665"/>
              <a:ext cx="5242209" cy="520288"/>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sp>
          <p:nvSpPr>
            <p:cNvPr id="15" name="Subtitle 2">
              <a:extLst>
                <a:ext uri="{FF2B5EF4-FFF2-40B4-BE49-F238E27FC236}">
                  <a16:creationId xmlns:a16="http://schemas.microsoft.com/office/drawing/2014/main" id="{587227A7-5B85-C73F-40FB-0127BB48B3CD}"/>
                </a:ext>
              </a:extLst>
            </p:cNvPr>
            <p:cNvSpPr txBox="1">
              <a:spLocks/>
            </p:cNvSpPr>
            <p:nvPr/>
          </p:nvSpPr>
          <p:spPr>
            <a:xfrm>
              <a:off x="762010" y="3289621"/>
              <a:ext cx="1197982" cy="2683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rgbClr val="043657"/>
                  </a:solidFill>
                </a:rPr>
                <a:t>-1</a:t>
              </a:r>
            </a:p>
          </p:txBody>
        </p:sp>
        <p:cxnSp>
          <p:nvCxnSpPr>
            <p:cNvPr id="19" name="Straight Connector 18">
              <a:extLst>
                <a:ext uri="{FF2B5EF4-FFF2-40B4-BE49-F238E27FC236}">
                  <a16:creationId xmlns:a16="http://schemas.microsoft.com/office/drawing/2014/main" id="{FC440169-11FE-0C94-C986-9AA9A1FD4508}"/>
                </a:ext>
              </a:extLst>
            </p:cNvPr>
            <p:cNvCxnSpPr>
              <a:cxnSpLocks/>
            </p:cNvCxnSpPr>
            <p:nvPr/>
          </p:nvCxnSpPr>
          <p:spPr>
            <a:xfrm>
              <a:off x="2139745" y="3280347"/>
              <a:ext cx="0" cy="286924"/>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8ED7ABB-F7D3-19F6-38F3-C8FA8C5450F3}"/>
                </a:ext>
              </a:extLst>
            </p:cNvPr>
            <p:cNvSpPr txBox="1"/>
            <p:nvPr/>
          </p:nvSpPr>
          <p:spPr>
            <a:xfrm>
              <a:off x="2293078" y="3243119"/>
              <a:ext cx="3404338" cy="361381"/>
            </a:xfrm>
            <a:prstGeom prst="rect">
              <a:avLst/>
            </a:prstGeom>
            <a:noFill/>
            <a:ln>
              <a:noFill/>
            </a:ln>
          </p:spPr>
          <p:txBody>
            <a:bodyPr wrap="square" rtlCol="0" anchor="ctr">
              <a:spAutoFit/>
            </a:bodyPr>
            <a:lstStyle/>
            <a:p>
              <a:pPr>
                <a:lnSpc>
                  <a:spcPct val="150000"/>
                </a:lnSpc>
              </a:pPr>
              <a:r>
                <a:rPr lang="en-US" sz="1300" dirty="0">
                  <a:solidFill>
                    <a:srgbClr val="043657"/>
                  </a:solidFill>
                  <a:latin typeface="Sora" pitchFamily="2" charset="77"/>
                  <a:ea typeface="Inter" panose="020B0502030000000004" pitchFamily="34" charset="0"/>
                  <a:cs typeface="Plus Jakarta Sans" pitchFamily="2" charset="0"/>
                </a:rPr>
                <a:t>Not within the critical range</a:t>
              </a:r>
            </a:p>
          </p:txBody>
        </p:sp>
      </p:grpSp>
      <p:sp>
        <p:nvSpPr>
          <p:cNvPr id="25" name="Rectangle 24">
            <a:extLst>
              <a:ext uri="{FF2B5EF4-FFF2-40B4-BE49-F238E27FC236}">
                <a16:creationId xmlns:a16="http://schemas.microsoft.com/office/drawing/2014/main" id="{406AD57D-ACAC-FA1D-73AA-84F2F604C9E5}"/>
              </a:ext>
            </a:extLst>
          </p:cNvPr>
          <p:cNvSpPr/>
          <p:nvPr/>
        </p:nvSpPr>
        <p:spPr>
          <a:xfrm>
            <a:off x="634960" y="4068577"/>
            <a:ext cx="5242209" cy="1095717"/>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sp>
        <p:nvSpPr>
          <p:cNvPr id="26" name="Subtitle 2">
            <a:extLst>
              <a:ext uri="{FF2B5EF4-FFF2-40B4-BE49-F238E27FC236}">
                <a16:creationId xmlns:a16="http://schemas.microsoft.com/office/drawing/2014/main" id="{FEC798ED-219D-5835-2F1E-7CF8CE3067C1}"/>
              </a:ext>
            </a:extLst>
          </p:cNvPr>
          <p:cNvSpPr txBox="1">
            <a:spLocks/>
          </p:cNvSpPr>
          <p:nvPr/>
        </p:nvSpPr>
        <p:spPr>
          <a:xfrm>
            <a:off x="762010" y="4320488"/>
            <a:ext cx="1291765" cy="2683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Matrix</a:t>
            </a:r>
          </a:p>
        </p:txBody>
      </p:sp>
      <p:cxnSp>
        <p:nvCxnSpPr>
          <p:cNvPr id="27" name="Straight Connector 26">
            <a:extLst>
              <a:ext uri="{FF2B5EF4-FFF2-40B4-BE49-F238E27FC236}">
                <a16:creationId xmlns:a16="http://schemas.microsoft.com/office/drawing/2014/main" id="{A276D2EF-D57A-D10D-6990-1AF0C349E953}"/>
              </a:ext>
            </a:extLst>
          </p:cNvPr>
          <p:cNvCxnSpPr>
            <a:cxnSpLocks/>
          </p:cNvCxnSpPr>
          <p:nvPr/>
        </p:nvCxnSpPr>
        <p:spPr>
          <a:xfrm>
            <a:off x="2139745" y="4211109"/>
            <a:ext cx="0" cy="814182"/>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D9380260-000A-3D46-C389-11FBFFA0B21B}"/>
              </a:ext>
            </a:extLst>
          </p:cNvPr>
          <p:cNvSpPr txBox="1"/>
          <p:nvPr/>
        </p:nvSpPr>
        <p:spPr>
          <a:xfrm>
            <a:off x="2293077" y="4136652"/>
            <a:ext cx="3498123" cy="961545"/>
          </a:xfrm>
          <a:prstGeom prst="rect">
            <a:avLst/>
          </a:prstGeom>
          <a:noFill/>
          <a:ln>
            <a:noFill/>
          </a:ln>
        </p:spPr>
        <p:txBody>
          <a:bodyPr wrap="square" rtlCol="0">
            <a:spAutoFit/>
          </a:bodyPr>
          <a:lstStyle/>
          <a:p>
            <a:pPr>
              <a:lnSpc>
                <a:spcPct val="150000"/>
              </a:lnSpc>
            </a:pPr>
            <a:r>
              <a:rPr lang="en-US" sz="1300" dirty="0">
                <a:solidFill>
                  <a:srgbClr val="043657"/>
                </a:solidFill>
                <a:latin typeface="Sora" pitchFamily="2" charset="77"/>
                <a:ea typeface="Inter" panose="020B0502030000000004" pitchFamily="34" charset="0"/>
                <a:cs typeface="Plus Jakarta Sans" pitchFamily="2" charset="0"/>
              </a:rPr>
              <a:t>A binarized matrix of identical proportions to the original is constructed, but with {-1, +1} replacing feature values</a:t>
            </a:r>
          </a:p>
        </p:txBody>
      </p:sp>
      <p:sp>
        <p:nvSpPr>
          <p:cNvPr id="29" name="Rectangle 28">
            <a:extLst>
              <a:ext uri="{FF2B5EF4-FFF2-40B4-BE49-F238E27FC236}">
                <a16:creationId xmlns:a16="http://schemas.microsoft.com/office/drawing/2014/main" id="{16BFD661-09D1-0C37-9879-2637C0F508B5}"/>
              </a:ext>
            </a:extLst>
          </p:cNvPr>
          <p:cNvSpPr/>
          <p:nvPr/>
        </p:nvSpPr>
        <p:spPr>
          <a:xfrm>
            <a:off x="634960" y="5290249"/>
            <a:ext cx="5224504" cy="672887"/>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sp>
        <p:nvSpPr>
          <p:cNvPr id="30" name="Subtitle 2">
            <a:extLst>
              <a:ext uri="{FF2B5EF4-FFF2-40B4-BE49-F238E27FC236}">
                <a16:creationId xmlns:a16="http://schemas.microsoft.com/office/drawing/2014/main" id="{ED7D1643-6222-A756-8D67-294D3D8DBE49}"/>
              </a:ext>
            </a:extLst>
          </p:cNvPr>
          <p:cNvSpPr txBox="1">
            <a:spLocks/>
          </p:cNvSpPr>
          <p:nvPr/>
        </p:nvSpPr>
        <p:spPr>
          <a:xfrm>
            <a:off x="762010" y="5399628"/>
            <a:ext cx="1291765" cy="2683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Outcome</a:t>
            </a:r>
          </a:p>
        </p:txBody>
      </p:sp>
      <p:cxnSp>
        <p:nvCxnSpPr>
          <p:cNvPr id="31" name="Straight Connector 30">
            <a:extLst>
              <a:ext uri="{FF2B5EF4-FFF2-40B4-BE49-F238E27FC236}">
                <a16:creationId xmlns:a16="http://schemas.microsoft.com/office/drawing/2014/main" id="{160E2A48-4180-AF94-31CF-90656AC5E203}"/>
              </a:ext>
            </a:extLst>
          </p:cNvPr>
          <p:cNvCxnSpPr>
            <a:cxnSpLocks/>
          </p:cNvCxnSpPr>
          <p:nvPr/>
        </p:nvCxnSpPr>
        <p:spPr>
          <a:xfrm>
            <a:off x="2139745" y="5290249"/>
            <a:ext cx="0" cy="521830"/>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F7BC14D-3BD5-C6F9-8A7B-BD565F4B8F47}"/>
              </a:ext>
            </a:extLst>
          </p:cNvPr>
          <p:cNvSpPr txBox="1"/>
          <p:nvPr/>
        </p:nvSpPr>
        <p:spPr>
          <a:xfrm>
            <a:off x="2293078" y="5215792"/>
            <a:ext cx="3566386" cy="661463"/>
          </a:xfrm>
          <a:prstGeom prst="rect">
            <a:avLst/>
          </a:prstGeom>
          <a:noFill/>
          <a:ln>
            <a:noFill/>
          </a:ln>
        </p:spPr>
        <p:txBody>
          <a:bodyPr wrap="square" rtlCol="0">
            <a:spAutoFit/>
          </a:bodyPr>
          <a:lstStyle/>
          <a:p>
            <a:pPr>
              <a:lnSpc>
                <a:spcPct val="150000"/>
              </a:lnSpc>
            </a:pPr>
            <a:r>
              <a:rPr lang="en-US" sz="1300" dirty="0">
                <a:solidFill>
                  <a:srgbClr val="043657"/>
                </a:solidFill>
                <a:latin typeface="Sora" pitchFamily="2" charset="77"/>
                <a:ea typeface="Inter" panose="020B0502030000000004" pitchFamily="34" charset="0"/>
                <a:cs typeface="Plus Jakarta Sans" pitchFamily="2" charset="0"/>
              </a:rPr>
              <a:t>A response vector is constructed in which the event either occurs or does not occur { 1, 0 }</a:t>
            </a:r>
          </a:p>
        </p:txBody>
      </p:sp>
      <p:pic>
        <p:nvPicPr>
          <p:cNvPr id="11" name="Picture 10">
            <a:extLst>
              <a:ext uri="{FF2B5EF4-FFF2-40B4-BE49-F238E27FC236}">
                <a16:creationId xmlns:a16="http://schemas.microsoft.com/office/drawing/2014/main" id="{7ED281A2-0A2E-EB40-B87E-B41F1916D739}"/>
              </a:ext>
            </a:extLst>
          </p:cNvPr>
          <p:cNvPicPr>
            <a:picLocks noChangeAspect="1"/>
          </p:cNvPicPr>
          <p:nvPr/>
        </p:nvPicPr>
        <p:blipFill>
          <a:blip r:embed="rId4"/>
          <a:srcRect/>
          <a:stretch/>
        </p:blipFill>
        <p:spPr>
          <a:xfrm>
            <a:off x="11048875" y="416272"/>
            <a:ext cx="711200" cy="558800"/>
          </a:xfrm>
          <a:prstGeom prst="rect">
            <a:avLst/>
          </a:prstGeom>
        </p:spPr>
      </p:pic>
      <p:graphicFrame>
        <p:nvGraphicFramePr>
          <p:cNvPr id="7" name="Object 6">
            <a:extLst>
              <a:ext uri="{FF2B5EF4-FFF2-40B4-BE49-F238E27FC236}">
                <a16:creationId xmlns:a16="http://schemas.microsoft.com/office/drawing/2014/main" id="{1D9BC97E-259F-9DEB-3C43-FA38CC941FD5}"/>
              </a:ext>
            </a:extLst>
          </p:cNvPr>
          <p:cNvGraphicFramePr>
            <a:graphicFrameLocks noChangeAspect="1"/>
          </p:cNvGraphicFramePr>
          <p:nvPr>
            <p:extLst>
              <p:ext uri="{D42A27DB-BD31-4B8C-83A1-F6EECF244321}">
                <p14:modId xmlns:p14="http://schemas.microsoft.com/office/powerpoint/2010/main" val="223755046"/>
              </p:ext>
            </p:extLst>
          </p:nvPr>
        </p:nvGraphicFramePr>
        <p:xfrm>
          <a:off x="6113812" y="2745825"/>
          <a:ext cx="5751582" cy="3235265"/>
        </p:xfrm>
        <a:graphic>
          <a:graphicData uri="http://schemas.openxmlformats.org/presentationml/2006/ole">
            <mc:AlternateContent xmlns:mc="http://schemas.openxmlformats.org/markup-compatibility/2006">
              <mc:Choice xmlns:v="urn:schemas-microsoft-com:vml" Requires="v">
                <p:oleObj name="Acrobat Document" r:id="rId5" imgW="9143796" imgH="5143500" progId="Acrobat.Document.DC">
                  <p:embed/>
                </p:oleObj>
              </mc:Choice>
              <mc:Fallback>
                <p:oleObj name="Acrobat Document" r:id="rId5" imgW="9143796" imgH="5143500" progId="Acrobat.Document.DC">
                  <p:embed/>
                  <p:pic>
                    <p:nvPicPr>
                      <p:cNvPr id="0" name=""/>
                      <p:cNvPicPr/>
                      <p:nvPr/>
                    </p:nvPicPr>
                    <p:blipFill>
                      <a:blip r:embed="rId6"/>
                      <a:stretch>
                        <a:fillRect/>
                      </a:stretch>
                    </p:blipFill>
                    <p:spPr>
                      <a:xfrm>
                        <a:off x="6113812" y="2745825"/>
                        <a:ext cx="5751582" cy="3235265"/>
                      </a:xfrm>
                      <a:prstGeom prst="rect">
                        <a:avLst/>
                      </a:prstGeom>
                    </p:spPr>
                  </p:pic>
                </p:oleObj>
              </mc:Fallback>
            </mc:AlternateContent>
          </a:graphicData>
        </a:graphic>
      </p:graphicFrame>
      <p:grpSp>
        <p:nvGrpSpPr>
          <p:cNvPr id="22" name="Group 21">
            <a:extLst>
              <a:ext uri="{FF2B5EF4-FFF2-40B4-BE49-F238E27FC236}">
                <a16:creationId xmlns:a16="http://schemas.microsoft.com/office/drawing/2014/main" id="{ED1F2854-AF57-6FA6-3005-83F5E0A064E6}"/>
              </a:ext>
            </a:extLst>
          </p:cNvPr>
          <p:cNvGrpSpPr/>
          <p:nvPr/>
        </p:nvGrpSpPr>
        <p:grpSpPr>
          <a:xfrm>
            <a:off x="638874" y="3378581"/>
            <a:ext cx="5242209" cy="520288"/>
            <a:chOff x="638874" y="3800613"/>
            <a:chExt cx="5242209" cy="520288"/>
          </a:xfrm>
        </p:grpSpPr>
        <p:sp>
          <p:nvSpPr>
            <p:cNvPr id="10" name="Rectangle 9">
              <a:extLst>
                <a:ext uri="{FF2B5EF4-FFF2-40B4-BE49-F238E27FC236}">
                  <a16:creationId xmlns:a16="http://schemas.microsoft.com/office/drawing/2014/main" id="{D9494211-92C9-1F52-96BE-7712F28E58CF}"/>
                </a:ext>
              </a:extLst>
            </p:cNvPr>
            <p:cNvSpPr/>
            <p:nvPr/>
          </p:nvSpPr>
          <p:spPr>
            <a:xfrm>
              <a:off x="638874" y="3800613"/>
              <a:ext cx="5242209" cy="520288"/>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sp>
          <p:nvSpPr>
            <p:cNvPr id="12" name="Subtitle 2">
              <a:extLst>
                <a:ext uri="{FF2B5EF4-FFF2-40B4-BE49-F238E27FC236}">
                  <a16:creationId xmlns:a16="http://schemas.microsoft.com/office/drawing/2014/main" id="{D5E88B23-EE25-2FD3-BEDC-46C6DFF36048}"/>
                </a:ext>
              </a:extLst>
            </p:cNvPr>
            <p:cNvSpPr txBox="1">
              <a:spLocks/>
            </p:cNvSpPr>
            <p:nvPr/>
          </p:nvSpPr>
          <p:spPr>
            <a:xfrm>
              <a:off x="765924" y="3926569"/>
              <a:ext cx="1197982" cy="2683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rgbClr val="043657"/>
                  </a:solidFill>
                </a:rPr>
                <a:t>+1</a:t>
              </a:r>
            </a:p>
          </p:txBody>
        </p:sp>
        <p:cxnSp>
          <p:nvCxnSpPr>
            <p:cNvPr id="17" name="Straight Connector 16">
              <a:extLst>
                <a:ext uri="{FF2B5EF4-FFF2-40B4-BE49-F238E27FC236}">
                  <a16:creationId xmlns:a16="http://schemas.microsoft.com/office/drawing/2014/main" id="{B22B0CCE-5AD1-0BB4-8696-D36A70611946}"/>
                </a:ext>
              </a:extLst>
            </p:cNvPr>
            <p:cNvCxnSpPr>
              <a:cxnSpLocks/>
            </p:cNvCxnSpPr>
            <p:nvPr/>
          </p:nvCxnSpPr>
          <p:spPr>
            <a:xfrm>
              <a:off x="2143659" y="3917295"/>
              <a:ext cx="0" cy="286924"/>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A77652B-A7C1-CA97-9252-18854D4F0BB7}"/>
                </a:ext>
              </a:extLst>
            </p:cNvPr>
            <p:cNvSpPr txBox="1"/>
            <p:nvPr/>
          </p:nvSpPr>
          <p:spPr>
            <a:xfrm>
              <a:off x="2296992" y="3880067"/>
              <a:ext cx="3404338" cy="361381"/>
            </a:xfrm>
            <a:prstGeom prst="rect">
              <a:avLst/>
            </a:prstGeom>
            <a:noFill/>
            <a:ln>
              <a:noFill/>
            </a:ln>
          </p:spPr>
          <p:txBody>
            <a:bodyPr wrap="square" rtlCol="0" anchor="ctr">
              <a:spAutoFit/>
            </a:bodyPr>
            <a:lstStyle/>
            <a:p>
              <a:pPr>
                <a:lnSpc>
                  <a:spcPct val="150000"/>
                </a:lnSpc>
              </a:pPr>
              <a:r>
                <a:rPr lang="en-US" sz="1300" dirty="0">
                  <a:solidFill>
                    <a:srgbClr val="043657"/>
                  </a:solidFill>
                  <a:latin typeface="Sora" pitchFamily="2" charset="77"/>
                  <a:ea typeface="Inter" panose="020B0502030000000004" pitchFamily="34" charset="0"/>
                  <a:cs typeface="Plus Jakarta Sans" pitchFamily="2" charset="0"/>
                </a:rPr>
                <a:t>Within the critical range</a:t>
              </a:r>
            </a:p>
          </p:txBody>
        </p:sp>
      </p:grpSp>
      <p:sp>
        <p:nvSpPr>
          <p:cNvPr id="33" name="TextBox 32">
            <a:extLst>
              <a:ext uri="{FF2B5EF4-FFF2-40B4-BE49-F238E27FC236}">
                <a16:creationId xmlns:a16="http://schemas.microsoft.com/office/drawing/2014/main" id="{C219EA6D-2AB1-4439-D460-F62A55707795}"/>
              </a:ext>
            </a:extLst>
          </p:cNvPr>
          <p:cNvSpPr txBox="1"/>
          <p:nvPr/>
        </p:nvSpPr>
        <p:spPr>
          <a:xfrm>
            <a:off x="6449606" y="3750368"/>
            <a:ext cx="566181"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5F32672A-890E-C6CC-53C8-13E612D95540}"/>
              </a:ext>
            </a:extLst>
          </p:cNvPr>
          <p:cNvSpPr txBox="1"/>
          <p:nvPr/>
        </p:nvSpPr>
        <p:spPr>
          <a:xfrm>
            <a:off x="7079965" y="3559792"/>
            <a:ext cx="566181" cy="369332"/>
          </a:xfrm>
          <a:prstGeom prst="rect">
            <a:avLst/>
          </a:prstGeom>
          <a:noFill/>
        </p:spPr>
        <p:txBody>
          <a:bodyPr wrap="none" rtlCol="0">
            <a:spAutoFit/>
          </a:bodyPr>
          <a:lstStyle/>
          <a:p>
            <a:r>
              <a:rPr lang="en-US" dirty="0"/>
              <a:t>(+1)</a:t>
            </a:r>
          </a:p>
        </p:txBody>
      </p:sp>
      <p:sp>
        <p:nvSpPr>
          <p:cNvPr id="35" name="TextBox 34">
            <a:extLst>
              <a:ext uri="{FF2B5EF4-FFF2-40B4-BE49-F238E27FC236}">
                <a16:creationId xmlns:a16="http://schemas.microsoft.com/office/drawing/2014/main" id="{3D2137B6-3C30-952C-8067-1A3E9EBE0BDE}"/>
              </a:ext>
            </a:extLst>
          </p:cNvPr>
          <p:cNvSpPr txBox="1"/>
          <p:nvPr/>
        </p:nvSpPr>
        <p:spPr>
          <a:xfrm>
            <a:off x="7503855" y="3980999"/>
            <a:ext cx="566181" cy="369332"/>
          </a:xfrm>
          <a:prstGeom prst="rect">
            <a:avLst/>
          </a:prstGeom>
          <a:noFill/>
        </p:spPr>
        <p:txBody>
          <a:bodyPr wrap="none" rtlCol="0">
            <a:spAutoFit/>
          </a:bodyPr>
          <a:lstStyle/>
          <a:p>
            <a:r>
              <a:rPr lang="en-US" dirty="0"/>
              <a:t>(+1)</a:t>
            </a:r>
          </a:p>
        </p:txBody>
      </p:sp>
      <p:sp>
        <p:nvSpPr>
          <p:cNvPr id="36" name="TextBox 35">
            <a:extLst>
              <a:ext uri="{FF2B5EF4-FFF2-40B4-BE49-F238E27FC236}">
                <a16:creationId xmlns:a16="http://schemas.microsoft.com/office/drawing/2014/main" id="{A20619E3-67F2-2597-1A29-14B405ED467D}"/>
              </a:ext>
            </a:extLst>
          </p:cNvPr>
          <p:cNvSpPr txBox="1"/>
          <p:nvPr/>
        </p:nvSpPr>
        <p:spPr>
          <a:xfrm>
            <a:off x="8370118" y="3898869"/>
            <a:ext cx="566181" cy="369332"/>
          </a:xfrm>
          <a:prstGeom prst="rect">
            <a:avLst/>
          </a:prstGeom>
          <a:noFill/>
        </p:spPr>
        <p:txBody>
          <a:bodyPr wrap="none" rtlCol="0">
            <a:spAutoFit/>
          </a:bodyPr>
          <a:lstStyle/>
          <a:p>
            <a:r>
              <a:rPr lang="en-US" dirty="0"/>
              <a:t>(+1)</a:t>
            </a:r>
          </a:p>
        </p:txBody>
      </p:sp>
      <p:sp>
        <p:nvSpPr>
          <p:cNvPr id="37" name="TextBox 36">
            <a:extLst>
              <a:ext uri="{FF2B5EF4-FFF2-40B4-BE49-F238E27FC236}">
                <a16:creationId xmlns:a16="http://schemas.microsoft.com/office/drawing/2014/main" id="{232B952B-3FC4-41FE-ED97-274062050877}"/>
              </a:ext>
            </a:extLst>
          </p:cNvPr>
          <p:cNvSpPr txBox="1"/>
          <p:nvPr/>
        </p:nvSpPr>
        <p:spPr>
          <a:xfrm>
            <a:off x="10204091" y="3634750"/>
            <a:ext cx="566181" cy="369332"/>
          </a:xfrm>
          <a:prstGeom prst="rect">
            <a:avLst/>
          </a:prstGeom>
          <a:noFill/>
        </p:spPr>
        <p:txBody>
          <a:bodyPr wrap="none" rtlCol="0">
            <a:spAutoFit/>
          </a:bodyPr>
          <a:lstStyle/>
          <a:p>
            <a:r>
              <a:rPr lang="en-US" dirty="0"/>
              <a:t>(+1)</a:t>
            </a:r>
          </a:p>
        </p:txBody>
      </p:sp>
      <p:sp>
        <p:nvSpPr>
          <p:cNvPr id="38" name="TextBox 37">
            <a:extLst>
              <a:ext uri="{FF2B5EF4-FFF2-40B4-BE49-F238E27FC236}">
                <a16:creationId xmlns:a16="http://schemas.microsoft.com/office/drawing/2014/main" id="{E9BF05ED-E70A-979F-A191-C275ABB6F8D0}"/>
              </a:ext>
            </a:extLst>
          </p:cNvPr>
          <p:cNvSpPr txBox="1"/>
          <p:nvPr/>
        </p:nvSpPr>
        <p:spPr>
          <a:xfrm>
            <a:off x="10765784" y="3145239"/>
            <a:ext cx="566181" cy="369332"/>
          </a:xfrm>
          <a:prstGeom prst="rect">
            <a:avLst/>
          </a:prstGeom>
          <a:noFill/>
        </p:spPr>
        <p:txBody>
          <a:bodyPr wrap="none" rtlCol="0">
            <a:spAutoFit/>
          </a:bodyPr>
          <a:lstStyle/>
          <a:p>
            <a:r>
              <a:rPr lang="en-US" dirty="0"/>
              <a:t>(+1)</a:t>
            </a:r>
          </a:p>
        </p:txBody>
      </p:sp>
      <p:sp>
        <p:nvSpPr>
          <p:cNvPr id="39" name="TextBox 38">
            <a:extLst>
              <a:ext uri="{FF2B5EF4-FFF2-40B4-BE49-F238E27FC236}">
                <a16:creationId xmlns:a16="http://schemas.microsoft.com/office/drawing/2014/main" id="{CA0B60C1-FE37-AA44-4399-1520C177C8B8}"/>
              </a:ext>
            </a:extLst>
          </p:cNvPr>
          <p:cNvSpPr txBox="1"/>
          <p:nvPr/>
        </p:nvSpPr>
        <p:spPr>
          <a:xfrm>
            <a:off x="11193894" y="3625916"/>
            <a:ext cx="566181" cy="369332"/>
          </a:xfrm>
          <a:prstGeom prst="rect">
            <a:avLst/>
          </a:prstGeom>
          <a:noFill/>
        </p:spPr>
        <p:txBody>
          <a:bodyPr wrap="none" rtlCol="0">
            <a:spAutoFit/>
          </a:bodyPr>
          <a:lstStyle/>
          <a:p>
            <a:r>
              <a:rPr lang="en-US" dirty="0"/>
              <a:t>(+1)</a:t>
            </a:r>
          </a:p>
        </p:txBody>
      </p:sp>
      <p:sp>
        <p:nvSpPr>
          <p:cNvPr id="40" name="TextBox 39">
            <a:extLst>
              <a:ext uri="{FF2B5EF4-FFF2-40B4-BE49-F238E27FC236}">
                <a16:creationId xmlns:a16="http://schemas.microsoft.com/office/drawing/2014/main" id="{9B62488F-5980-BBBB-060B-70FEB2CE9456}"/>
              </a:ext>
            </a:extLst>
          </p:cNvPr>
          <p:cNvSpPr txBox="1"/>
          <p:nvPr/>
        </p:nvSpPr>
        <p:spPr>
          <a:xfrm>
            <a:off x="8198712" y="4454676"/>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1" name="TextBox 40">
            <a:extLst>
              <a:ext uri="{FF2B5EF4-FFF2-40B4-BE49-F238E27FC236}">
                <a16:creationId xmlns:a16="http://schemas.microsoft.com/office/drawing/2014/main" id="{98479A66-64B7-D9FD-7930-A70B3B2FDD16}"/>
              </a:ext>
            </a:extLst>
          </p:cNvPr>
          <p:cNvSpPr txBox="1"/>
          <p:nvPr/>
        </p:nvSpPr>
        <p:spPr>
          <a:xfrm>
            <a:off x="6492070" y="4519078"/>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2" name="TextBox 41">
            <a:extLst>
              <a:ext uri="{FF2B5EF4-FFF2-40B4-BE49-F238E27FC236}">
                <a16:creationId xmlns:a16="http://schemas.microsoft.com/office/drawing/2014/main" id="{203E01DB-2519-619A-9D61-1A0E62E4E827}"/>
              </a:ext>
            </a:extLst>
          </p:cNvPr>
          <p:cNvSpPr txBox="1"/>
          <p:nvPr/>
        </p:nvSpPr>
        <p:spPr>
          <a:xfrm>
            <a:off x="7646146" y="4671347"/>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3" name="TextBox 42">
            <a:extLst>
              <a:ext uri="{FF2B5EF4-FFF2-40B4-BE49-F238E27FC236}">
                <a16:creationId xmlns:a16="http://schemas.microsoft.com/office/drawing/2014/main" id="{754F88DF-4EE6-D5BA-7C32-85767CC12618}"/>
              </a:ext>
            </a:extLst>
          </p:cNvPr>
          <p:cNvSpPr txBox="1"/>
          <p:nvPr/>
        </p:nvSpPr>
        <p:spPr>
          <a:xfrm>
            <a:off x="6229038" y="5050878"/>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4" name="TextBox 43">
            <a:extLst>
              <a:ext uri="{FF2B5EF4-FFF2-40B4-BE49-F238E27FC236}">
                <a16:creationId xmlns:a16="http://schemas.microsoft.com/office/drawing/2014/main" id="{77B209FD-00E2-9B18-133C-3FE4FAFD3915}"/>
              </a:ext>
            </a:extLst>
          </p:cNvPr>
          <p:cNvSpPr txBox="1"/>
          <p:nvPr/>
        </p:nvSpPr>
        <p:spPr>
          <a:xfrm>
            <a:off x="9014333" y="4211109"/>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5" name="TextBox 44">
            <a:extLst>
              <a:ext uri="{FF2B5EF4-FFF2-40B4-BE49-F238E27FC236}">
                <a16:creationId xmlns:a16="http://schemas.microsoft.com/office/drawing/2014/main" id="{5AE9B369-0C9D-B005-D61D-51004696A4D7}"/>
              </a:ext>
            </a:extLst>
          </p:cNvPr>
          <p:cNvSpPr txBox="1"/>
          <p:nvPr/>
        </p:nvSpPr>
        <p:spPr>
          <a:xfrm>
            <a:off x="8909389" y="4654208"/>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6" name="TextBox 45">
            <a:extLst>
              <a:ext uri="{FF2B5EF4-FFF2-40B4-BE49-F238E27FC236}">
                <a16:creationId xmlns:a16="http://schemas.microsoft.com/office/drawing/2014/main" id="{70ABAD60-8AC4-A1D5-F3A1-F30549C334F0}"/>
              </a:ext>
            </a:extLst>
          </p:cNvPr>
          <p:cNvSpPr txBox="1"/>
          <p:nvPr/>
        </p:nvSpPr>
        <p:spPr>
          <a:xfrm>
            <a:off x="9567615" y="4619361"/>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7" name="TextBox 46">
            <a:extLst>
              <a:ext uri="{FF2B5EF4-FFF2-40B4-BE49-F238E27FC236}">
                <a16:creationId xmlns:a16="http://schemas.microsoft.com/office/drawing/2014/main" id="{E4AABCD8-4086-8D66-2C25-A43A14B7CD51}"/>
              </a:ext>
            </a:extLst>
          </p:cNvPr>
          <p:cNvSpPr txBox="1"/>
          <p:nvPr/>
        </p:nvSpPr>
        <p:spPr>
          <a:xfrm>
            <a:off x="9945155" y="5022775"/>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8" name="TextBox 47">
            <a:extLst>
              <a:ext uri="{FF2B5EF4-FFF2-40B4-BE49-F238E27FC236}">
                <a16:creationId xmlns:a16="http://schemas.microsoft.com/office/drawing/2014/main" id="{F0D0A5B3-242D-9601-FA71-4477515ACC00}"/>
              </a:ext>
            </a:extLst>
          </p:cNvPr>
          <p:cNvSpPr txBox="1"/>
          <p:nvPr/>
        </p:nvSpPr>
        <p:spPr>
          <a:xfrm>
            <a:off x="10343740" y="4486681"/>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9" name="TextBox 48">
            <a:extLst>
              <a:ext uri="{FF2B5EF4-FFF2-40B4-BE49-F238E27FC236}">
                <a16:creationId xmlns:a16="http://schemas.microsoft.com/office/drawing/2014/main" id="{B9492621-6F22-D3C6-069E-F750348EDAC8}"/>
              </a:ext>
            </a:extLst>
          </p:cNvPr>
          <p:cNvSpPr txBox="1"/>
          <p:nvPr/>
        </p:nvSpPr>
        <p:spPr>
          <a:xfrm>
            <a:off x="11305079" y="2997802"/>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51" name="TextBox 50">
            <a:extLst>
              <a:ext uri="{FF2B5EF4-FFF2-40B4-BE49-F238E27FC236}">
                <a16:creationId xmlns:a16="http://schemas.microsoft.com/office/drawing/2014/main" id="{9AB09AB1-F149-09AE-0008-14684F77EC01}"/>
              </a:ext>
            </a:extLst>
          </p:cNvPr>
          <p:cNvSpPr txBox="1"/>
          <p:nvPr/>
        </p:nvSpPr>
        <p:spPr>
          <a:xfrm>
            <a:off x="6096000" y="5950498"/>
            <a:ext cx="6111630" cy="369332"/>
          </a:xfrm>
          <a:prstGeom prst="rect">
            <a:avLst/>
          </a:prstGeom>
          <a:noFill/>
        </p:spPr>
        <p:txBody>
          <a:bodyPr wrap="square">
            <a:spAutoFit/>
          </a:bodyPr>
          <a:lstStyle/>
          <a:p>
            <a:r>
              <a:rPr lang="en-US" b="1" dirty="0">
                <a:solidFill>
                  <a:schemeClr val="bg1"/>
                </a:solidFill>
              </a:rPr>
              <a:t>** Ranges learned on training folds only</a:t>
            </a:r>
          </a:p>
        </p:txBody>
      </p:sp>
    </p:spTree>
    <p:extLst>
      <p:ext uri="{BB962C8B-B14F-4D97-AF65-F5344CB8AC3E}">
        <p14:creationId xmlns:p14="http://schemas.microsoft.com/office/powerpoint/2010/main" val="118992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F1815A8980774B80433B8DA235F63B" ma:contentTypeVersion="15" ma:contentTypeDescription="Create a new document." ma:contentTypeScope="" ma:versionID="4a1421a81c516f47140bbb1597c96fd8">
  <xsd:schema xmlns:xsd="http://www.w3.org/2001/XMLSchema" xmlns:xs="http://www.w3.org/2001/XMLSchema" xmlns:p="http://schemas.microsoft.com/office/2006/metadata/properties" xmlns:ns2="395eb8bb-f78f-4646-8430-afaa6e1a2c47" xmlns:ns3="b22ca9ad-909c-4de6-9ce6-863256e6b013" targetNamespace="http://schemas.microsoft.com/office/2006/metadata/properties" ma:root="true" ma:fieldsID="f2591e41b30d70fa3e3b917b720a2181" ns2:_="" ns3:_="">
    <xsd:import namespace="395eb8bb-f78f-4646-8430-afaa6e1a2c47"/>
    <xsd:import namespace="b22ca9ad-909c-4de6-9ce6-863256e6b01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element ref="ns2:Verifiedmovefromharddrive" minOccurs="0"/>
                <xsd:element ref="ns2:Verifiedmovefromlaptop" minOccurs="0"/>
                <xsd:element ref="ns2:Confirmedmovefromlapto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5eb8bb-f78f-4646-8430-afaa6e1a2c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dc694fdd-f828-4cf4-9107-e290f42f890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Verifiedmovefromharddrive" ma:index="20" nillable="true" ma:displayName="Verified move from hard drive" ma:format="Dropdown" ma:internalName="Verifiedmovefromharddrive">
      <xsd:simpleType>
        <xsd:restriction base="dms:Text">
          <xsd:maxLength value="255"/>
        </xsd:restriction>
      </xsd:simpleType>
    </xsd:element>
    <xsd:element name="Verifiedmovefromlaptop" ma:index="21" nillable="true" ma:displayName="Verified move from laptop" ma:default="X" ma:format="Dropdown" ma:internalName="Verifiedmovefromlaptop">
      <xsd:simpleType>
        <xsd:restriction base="dms:Text">
          <xsd:maxLength value="255"/>
        </xsd:restriction>
      </xsd:simpleType>
    </xsd:element>
    <xsd:element name="Confirmedmovefromlaptop" ma:index="22" nillable="true" ma:displayName="Confirmed move from laptop" ma:default="Choice 2" ma:format="Dropdown" ma:internalName="Confirmedmovefromlaptop">
      <xsd:simpleType>
        <xsd:union memberTypes="dms:Text">
          <xsd:simpleType>
            <xsd:restriction base="dms:Choice">
              <xsd:enumeration value="Choice 2"/>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b22ca9ad-909c-4de6-9ce6-863256e6b0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a7b35408-7fed-4f28-937c-13356b44bdde}" ma:internalName="TaxCatchAll" ma:showField="CatchAllData" ma:web="b22ca9ad-909c-4de6-9ce6-863256e6b01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nfirmedmovefromlaptop xmlns="395eb8bb-f78f-4646-8430-afaa6e1a2c47">Choice 2</Confirmedmovefromlaptop>
    <Verifiedmovefromlaptop xmlns="395eb8bb-f78f-4646-8430-afaa6e1a2c47">X</Verifiedmovefromlaptop>
    <Verifiedmovefromharddrive xmlns="395eb8bb-f78f-4646-8430-afaa6e1a2c47" xsi:nil="true"/>
    <lcf76f155ced4ddcb4097134ff3c332f xmlns="395eb8bb-f78f-4646-8430-afaa6e1a2c47">
      <Terms xmlns="http://schemas.microsoft.com/office/infopath/2007/PartnerControls"/>
    </lcf76f155ced4ddcb4097134ff3c332f>
    <TaxCatchAll xmlns="b22ca9ad-909c-4de6-9ce6-863256e6b013" xsi:nil="true"/>
  </documentManagement>
</p:properties>
</file>

<file path=customXml/itemProps1.xml><?xml version="1.0" encoding="utf-8"?>
<ds:datastoreItem xmlns:ds="http://schemas.openxmlformats.org/officeDocument/2006/customXml" ds:itemID="{B6B94EB5-8E47-4872-8768-CFCC4E687A29}">
  <ds:schemaRefs>
    <ds:schemaRef ds:uri="http://schemas.microsoft.com/sharepoint/v3/contenttype/forms"/>
  </ds:schemaRefs>
</ds:datastoreItem>
</file>

<file path=customXml/itemProps2.xml><?xml version="1.0" encoding="utf-8"?>
<ds:datastoreItem xmlns:ds="http://schemas.openxmlformats.org/officeDocument/2006/customXml" ds:itemID="{EC2E9A49-C5D7-448A-A3DB-D3757D67FF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5eb8bb-f78f-4646-8430-afaa6e1a2c47"/>
    <ds:schemaRef ds:uri="b22ca9ad-909c-4de6-9ce6-863256e6b0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B7EF6C7-0BC3-426A-BB82-1288A587E22E}">
  <ds:schemaRefs>
    <ds:schemaRef ds:uri="395eb8bb-f78f-4646-8430-afaa6e1a2c47"/>
    <ds:schemaRef ds:uri="http://purl.org/dc/terms/"/>
    <ds:schemaRef ds:uri="http://www.w3.org/XML/1998/namespace"/>
    <ds:schemaRef ds:uri="http://purl.org/dc/elements/1.1/"/>
    <ds:schemaRef ds:uri="b22ca9ad-909c-4de6-9ce6-863256e6b013"/>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10488</TotalTime>
  <Words>4189</Words>
  <Application>Microsoft Office PowerPoint</Application>
  <PresentationFormat>Widescreen</PresentationFormat>
  <Paragraphs>425</Paragraphs>
  <Slides>32</Slides>
  <Notes>31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32</vt:i4>
      </vt:variant>
    </vt:vector>
  </HeadingPairs>
  <TitlesOfParts>
    <vt:vector size="43" baseType="lpstr">
      <vt:lpstr>Aptos</vt:lpstr>
      <vt:lpstr>Aptos Display</vt:lpstr>
      <vt:lpstr>Arial</vt:lpstr>
      <vt:lpstr>Cambria Math</vt:lpstr>
      <vt:lpstr>Courier New</vt:lpstr>
      <vt:lpstr>Sora</vt:lpstr>
      <vt:lpstr>Sora Italic</vt:lpstr>
      <vt:lpstr>Wingdings</vt:lpstr>
      <vt:lpstr>Office Theme</vt:lpstr>
      <vt:lpstr>Presentation</vt:lpstr>
      <vt:lpstr>Acrobat Document</vt:lpstr>
      <vt:lpstr>Interpretable Sparse Modeling of Longitudinal Signals via Critical-Range Rectification and Anytime Rule Compression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Irving, Trisha M.</dc:creator>
  <cp:lastModifiedBy>Jason Orender</cp:lastModifiedBy>
  <cp:revision>49</cp:revision>
  <cp:lastPrinted>2026-02-10T22:12:20Z</cp:lastPrinted>
  <dcterms:created xsi:type="dcterms:W3CDTF">2025-09-16T11:55:11Z</dcterms:created>
  <dcterms:modified xsi:type="dcterms:W3CDTF">2026-02-21T22:40:39Z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0x010100B2F1815A8980774B80433B8DA235F63B</vt:lpwstr>
  </property>
  <property fmtid="{D5CDD505-2E9C-101B-9397-08002B2CF9AE}" pid="3" name="MediaServiceImageTags">
    <vt:lpwstr/>
  </property>
</Properties>
</file>